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4" r:id="rId14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59"/>
    <p:restoredTop sz="94651"/>
  </p:normalViewPr>
  <p:slideViewPr>
    <p:cSldViewPr snapToGrid="0" snapToObjects="1">
      <p:cViewPr varScale="1">
        <p:scale>
          <a:sx n="63" d="100"/>
          <a:sy n="63" d="100"/>
        </p:scale>
        <p:origin x="192" y="1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CEA35D-13BB-EC41-A15A-285524B35E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7F962AB-E8EB-9540-8B63-7547379100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DFD9306-3720-B646-99B3-298C3490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7394-D902-334D-910C-4EB58D5CAC38}" type="datetimeFigureOut">
              <a:rPr lang="es-ES_tradnl" smtClean="0"/>
              <a:t>27/8/20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2CB50BC-5F2B-744B-9F4F-E778EDF53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6ABC2B-903B-DC4C-9505-F63323022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0E467-AE40-874F-A1AE-E120134C144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32241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B5F169-89C4-CD42-A83E-3E6DA331C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1BA3FE2-BC30-1941-A5E8-DCCD7C5DF6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F3764F0-5D16-A444-8E5D-11FB630D8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7394-D902-334D-910C-4EB58D5CAC38}" type="datetimeFigureOut">
              <a:rPr lang="es-ES_tradnl" smtClean="0"/>
              <a:t>27/8/20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584750C-BFC7-9044-A406-685241297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BA08B71-BB25-B746-B6B4-88E1C22A7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0E467-AE40-874F-A1AE-E120134C144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81099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770FB95-DE5E-B949-9798-D658C224FA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6C5C57A-E7C1-514B-AEC5-A2EB08086B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5F63391-4CFF-E548-B831-FDC6253CE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7394-D902-334D-910C-4EB58D5CAC38}" type="datetimeFigureOut">
              <a:rPr lang="es-ES_tradnl" smtClean="0"/>
              <a:t>27/8/20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52B203D-7C70-A24B-86FC-E0E9B846B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FE2CA4B-5827-1E42-B563-199A1651B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0E467-AE40-874F-A1AE-E120134C144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10170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7BF46C-C47A-4A47-A83B-1EF6A764C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EA4B2D-4F19-6646-837C-494637C748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DFB8B22-9C51-6C49-91FA-297F87EF8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7394-D902-334D-910C-4EB58D5CAC38}" type="datetimeFigureOut">
              <a:rPr lang="es-ES_tradnl" smtClean="0"/>
              <a:t>27/8/20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963DAAF-A6C5-4746-8027-D243F4230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4640136-6C76-7847-9A47-E0C53253F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0E467-AE40-874F-A1AE-E120134C144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24006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4B1771-A615-CB48-85F5-B624FCBCB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81A2270-D99D-BD49-9600-7F05E80467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E234FB0-C5C4-D946-B6DE-D064AD975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7394-D902-334D-910C-4EB58D5CAC38}" type="datetimeFigureOut">
              <a:rPr lang="es-ES_tradnl" smtClean="0"/>
              <a:t>27/8/20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CDA469-9C7B-B443-B60A-637174DC7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6720D3E-3C8B-A849-AD7D-F4D3299D9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0E467-AE40-874F-A1AE-E120134C144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92174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FA38F9-1EC6-3A41-869A-F0DAEFEA1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7F3665F-3445-7840-BB85-305D3BC219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C7DCAA5-DC66-F14B-87D1-E0DE37588A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D206A6F-AE0E-6E40-8E18-13B797A5A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7394-D902-334D-910C-4EB58D5CAC38}" type="datetimeFigureOut">
              <a:rPr lang="es-ES_tradnl" smtClean="0"/>
              <a:t>27/8/20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6919871-5E34-7649-B4DA-B74489489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68CE479-CD55-7E49-B1C2-3AF3B83BD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0E467-AE40-874F-A1AE-E120134C144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11648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92A217-EB49-D044-9E06-23CA8DDE4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2685964-A397-184F-8422-7EAC265CFC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F34AFB2-043C-7344-BABD-EB418FCF24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499AEF4-7CC1-164C-9DCF-3C65353E6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346CCAD-4098-1A4F-A04C-630CBDE19B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60E7939-52D7-7B48-B2CB-2B0372D94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7394-D902-334D-910C-4EB58D5CAC38}" type="datetimeFigureOut">
              <a:rPr lang="es-ES_tradnl" smtClean="0"/>
              <a:t>27/8/20</a:t>
            </a:fld>
            <a:endParaRPr lang="es-ES_tradn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6216225-40C0-0442-BE3D-C5B48CD92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2C8B441-F36D-5048-98A6-2D4D471CA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0E467-AE40-874F-A1AE-E120134C144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35822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5F472A-79CF-2043-BF5D-AC548D2E5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5701B84-2BF2-A248-A921-E276CE8FC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7394-D902-334D-910C-4EB58D5CAC38}" type="datetimeFigureOut">
              <a:rPr lang="es-ES_tradnl" smtClean="0"/>
              <a:t>27/8/20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AB26188-9311-E94C-BB5A-27421AFD9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B3C2B4F-A19F-6849-8903-1149B2C88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0E467-AE40-874F-A1AE-E120134C144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71371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06984C8-7ACA-D84E-846F-D8B6FBAD0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7394-D902-334D-910C-4EB58D5CAC38}" type="datetimeFigureOut">
              <a:rPr lang="es-ES_tradnl" smtClean="0"/>
              <a:t>27/8/20</a:t>
            </a:fld>
            <a:endParaRPr lang="es-ES_tradn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EB35BF4-6954-344C-8651-CCC57A495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ACDB63D-F5D6-AA48-8F64-4941C7BB8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0E467-AE40-874F-A1AE-E120134C144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54166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A070A4-07AD-A541-9AF1-6DB9BB3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B4C0B0E-B14E-ED4A-AD13-047BD9D56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0ECCE51-7CF4-9542-A5D0-F4C941F3D5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142CA63-7634-8F4C-AB56-20F76C28F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7394-D902-334D-910C-4EB58D5CAC38}" type="datetimeFigureOut">
              <a:rPr lang="es-ES_tradnl" smtClean="0"/>
              <a:t>27/8/20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CA04C04-290C-0E41-99E6-8E587480C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6C8686B-24B1-ED4B-88B1-7FB6AB5C9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0E467-AE40-874F-A1AE-E120134C144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03792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4AA354-9142-5B48-88B6-16B67F016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DBEA4D3-5138-4D4F-B193-6D002FD9CF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87D8654-98F5-FA4C-B306-5B9900846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C4D82BE-0092-9F4F-A34E-D7EAD56F3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7394-D902-334D-910C-4EB58D5CAC38}" type="datetimeFigureOut">
              <a:rPr lang="es-ES_tradnl" smtClean="0"/>
              <a:t>27/8/20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CA28A63-83FD-0A49-B9A7-4ABDB1474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D291717-6602-814A-8EF7-1C5758EF9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0E467-AE40-874F-A1AE-E120134C144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14536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B4668B5-8BBB-9346-9860-C177FC8E9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7F0A70F-084C-5941-A6E0-4A457E3236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9D3F0C-C0E1-BA48-A55F-EAC40C0ACF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E7394-D902-334D-910C-4EB58D5CAC38}" type="datetimeFigureOut">
              <a:rPr lang="es-ES_tradnl" smtClean="0"/>
              <a:t>27/8/20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D6C00F0-C7A3-C94B-A2E9-B4BFFA0EDA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CCE1C6B-C228-B74D-8E34-42761AE0F4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A0E467-AE40-874F-A1AE-E120134C144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37979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8EF53B-350E-334F-9CBF-B5EA60E36E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_tradnl" dirty="0"/>
              <a:t>5.1 Gráficas multivariadas 1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22A88D1-400E-FB44-81F8-627C4C317F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_tradnl" dirty="0"/>
              <a:t>Dr. Humberto </a:t>
            </a:r>
            <a:r>
              <a:rPr lang="es-ES_tradnl" dirty="0" err="1"/>
              <a:t>Suzán</a:t>
            </a:r>
            <a:r>
              <a:rPr lang="es-ES_tradnl" dirty="0"/>
              <a:t> </a:t>
            </a:r>
            <a:r>
              <a:rPr lang="es-ES_tradnl" dirty="0" err="1"/>
              <a:t>Azpiri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717327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AB2747-453D-E446-BD27-34AA7FE46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Matriz de gráficas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B18C36-F377-034F-908E-5BD641E8C63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_tradnl" dirty="0"/>
              <a:t>Se puede crear una matriz de gráficas similar a una matriz de correlaciones.</a:t>
            </a:r>
          </a:p>
          <a:p>
            <a:r>
              <a:rPr lang="es-ES_tradnl" dirty="0"/>
              <a:t>La matriz de gráficas también se conoce como “</a:t>
            </a:r>
            <a:r>
              <a:rPr lang="es-ES_tradnl" dirty="0" err="1"/>
              <a:t>Scater</a:t>
            </a:r>
            <a:r>
              <a:rPr lang="es-ES_tradnl" dirty="0"/>
              <a:t> </a:t>
            </a:r>
            <a:r>
              <a:rPr lang="es-ES_tradnl" dirty="0" err="1"/>
              <a:t>Plot</a:t>
            </a:r>
            <a:r>
              <a:rPr lang="es-ES_tradnl" dirty="0"/>
              <a:t> </a:t>
            </a:r>
            <a:r>
              <a:rPr lang="es-ES_tradnl" dirty="0" err="1"/>
              <a:t>Matrix</a:t>
            </a:r>
            <a:r>
              <a:rPr lang="es-ES_tradnl" dirty="0"/>
              <a:t>“ en JMP, o </a:t>
            </a:r>
            <a:r>
              <a:rPr lang="es-ES_tradnl" dirty="0" err="1"/>
              <a:t>Draft´s</a:t>
            </a:r>
            <a:r>
              <a:rPr lang="es-ES_tradnl" dirty="0"/>
              <a:t> </a:t>
            </a:r>
            <a:r>
              <a:rPr lang="es-ES_tradnl" dirty="0" err="1"/>
              <a:t>man</a:t>
            </a:r>
            <a:r>
              <a:rPr lang="es-ES_tradnl" dirty="0"/>
              <a:t> </a:t>
            </a:r>
            <a:r>
              <a:rPr lang="es-ES_tradnl" dirty="0" err="1"/>
              <a:t>plot</a:t>
            </a:r>
            <a:r>
              <a:rPr lang="es-ES_tradnl" dirty="0"/>
              <a:t> en el libro de </a:t>
            </a:r>
            <a:r>
              <a:rPr lang="es-ES_tradnl" dirty="0" err="1"/>
              <a:t>Manly</a:t>
            </a:r>
            <a:r>
              <a:rPr lang="es-ES_tradnl" dirty="0"/>
              <a:t> (2005).</a:t>
            </a:r>
          </a:p>
          <a:p>
            <a:r>
              <a:rPr lang="es-ES_tradnl" dirty="0"/>
              <a:t>La matriz es de los datos de gorriones.</a:t>
            </a: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6F402F32-C0E0-C54C-8468-BD2EA8913A4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31594" y="1825625"/>
            <a:ext cx="5062812" cy="4351338"/>
          </a:xfrm>
        </p:spPr>
      </p:pic>
    </p:spTree>
    <p:extLst>
      <p:ext uri="{BB962C8B-B14F-4D97-AF65-F5344CB8AC3E}">
        <p14:creationId xmlns:p14="http://schemas.microsoft.com/office/powerpoint/2010/main" val="30198903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59578-37D1-8148-A6B6-E3F7A4E29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Matriz de gráficas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F171765-C3F3-6B45-93F0-7499C5CB5D6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_tradnl" dirty="0"/>
              <a:t>En este caso seleccionar la columna </a:t>
            </a:r>
            <a:r>
              <a:rPr lang="es-ES_tradnl" dirty="0" err="1"/>
              <a:t>univariate</a:t>
            </a:r>
            <a:r>
              <a:rPr lang="es-ES_tradnl" dirty="0"/>
              <a:t>.</a:t>
            </a:r>
          </a:p>
          <a:p>
            <a:r>
              <a:rPr lang="es-ES_tradnl" dirty="0"/>
              <a:t>Posteriormente señalar </a:t>
            </a:r>
            <a:r>
              <a:rPr lang="es-ES_tradnl" dirty="0" err="1"/>
              <a:t>Correlations</a:t>
            </a:r>
            <a:r>
              <a:rPr lang="es-ES_tradnl" dirty="0"/>
              <a:t>.</a:t>
            </a:r>
          </a:p>
          <a:p>
            <a:r>
              <a:rPr lang="es-ES_tradnl" dirty="0"/>
              <a:t>En los resultados tendremos una matriz de correlaciones con sus significancias.</a:t>
            </a:r>
          </a:p>
          <a:p>
            <a:r>
              <a:rPr lang="es-ES_tradnl" dirty="0"/>
              <a:t>La matriz de gráficas tiene elipses que indican el grado de correlación</a:t>
            </a: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0480CF57-18BF-6B42-9798-725F6F8073B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4075" y="1825625"/>
            <a:ext cx="5177849" cy="4351338"/>
          </a:xfrm>
        </p:spPr>
      </p:pic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4C7A48A7-35F4-EF4B-BFCF-3013E515684A}"/>
              </a:ext>
            </a:extLst>
          </p:cNvPr>
          <p:cNvCxnSpPr/>
          <p:nvPr/>
        </p:nvCxnSpPr>
        <p:spPr>
          <a:xfrm flipV="1">
            <a:off x="5015345" y="1825625"/>
            <a:ext cx="2757055" cy="61277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36E999F1-1FF3-4443-8784-6411B5F2A8EE}"/>
              </a:ext>
            </a:extLst>
          </p:cNvPr>
          <p:cNvCxnSpPr/>
          <p:nvPr/>
        </p:nvCxnSpPr>
        <p:spPr>
          <a:xfrm flipV="1">
            <a:off x="3990109" y="2438400"/>
            <a:ext cx="3782291" cy="99060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68336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A3F9F7-D7BD-984C-829B-1370B3AD2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7930"/>
          </a:xfrm>
        </p:spPr>
        <p:txBody>
          <a:bodyPr/>
          <a:lstStyle/>
          <a:p>
            <a:r>
              <a:rPr lang="es-ES_tradnl" dirty="0"/>
              <a:t>Matriz de gráficas</a:t>
            </a: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E5D05E08-0F03-2D4D-BCF5-B3A54F24689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169126"/>
            <a:ext cx="5181600" cy="3664335"/>
          </a:xfrm>
        </p:spPr>
      </p:pic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B6924AC2-0CC0-9A4B-9539-E9A5C356E4E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77000" y="2263298"/>
            <a:ext cx="5181600" cy="3475990"/>
          </a:xfr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4C52780C-21CF-B246-846E-1A25AC88E496}"/>
              </a:ext>
            </a:extLst>
          </p:cNvPr>
          <p:cNvSpPr txBox="1"/>
          <p:nvPr/>
        </p:nvSpPr>
        <p:spPr>
          <a:xfrm>
            <a:off x="838200" y="1233056"/>
            <a:ext cx="96081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Se presentan la matriz de correlaciones con sus gráficas de elipses. </a:t>
            </a:r>
          </a:p>
          <a:p>
            <a:r>
              <a:rPr lang="es-ES_tradnl" dirty="0" err="1"/>
              <a:t>Past</a:t>
            </a:r>
            <a:r>
              <a:rPr lang="es-ES_tradnl" dirty="0"/>
              <a:t> tiene una </a:t>
            </a:r>
            <a:r>
              <a:rPr lang="es-ES_tradnl" dirty="0" err="1"/>
              <a:t>graficación</a:t>
            </a:r>
            <a:r>
              <a:rPr lang="es-ES_tradnl" dirty="0"/>
              <a:t> limitada, en JMP y SPSS las gráficas son de mejor calidad.</a:t>
            </a:r>
          </a:p>
          <a:p>
            <a:r>
              <a:rPr lang="es-ES_tradnl" dirty="0"/>
              <a:t>En la matriz de correlaciones el triangulo superior son las significancias y el inferior los valores de “r”.</a:t>
            </a:r>
          </a:p>
        </p:txBody>
      </p:sp>
    </p:spTree>
    <p:extLst>
      <p:ext uri="{BB962C8B-B14F-4D97-AF65-F5344CB8AC3E}">
        <p14:creationId xmlns:p14="http://schemas.microsoft.com/office/powerpoint/2010/main" val="29152005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4D3504-54D0-954F-9EF3-FA9C0D15B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317480" cy="1057275"/>
          </a:xfrm>
        </p:spPr>
        <p:txBody>
          <a:bodyPr>
            <a:normAutofit fontScale="90000"/>
          </a:bodyPr>
          <a:lstStyle/>
          <a:p>
            <a:r>
              <a:rPr lang="es-ES_tradnl" dirty="0"/>
              <a:t>Tarea 2.</a:t>
            </a:r>
            <a:br>
              <a:rPr lang="es-ES_tradnl" dirty="0"/>
            </a:br>
            <a:endParaRPr lang="es-ES_tradn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3BC31D0-6E6C-5F46-ABE8-EFEB91A161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_tradnl" dirty="0"/>
              <a:t>Del archivo Iris graficar para las cuatro variables una matriz de gráficas.</a:t>
            </a:r>
          </a:p>
          <a:p>
            <a:r>
              <a:rPr lang="es-ES_tradnl" dirty="0"/>
              <a:t> Crear para un punto por especie la gráfica de radar (3 gráficas).</a:t>
            </a:r>
          </a:p>
          <a:p>
            <a:r>
              <a:rPr lang="es-ES_tradnl" dirty="0"/>
              <a:t>Para las dos primeras variables graficar XY.</a:t>
            </a:r>
          </a:p>
          <a:p>
            <a:r>
              <a:rPr lang="es-ES_tradnl" dirty="0"/>
              <a:t>Para las primeras tres primeras variables graficar en 3D.</a:t>
            </a:r>
          </a:p>
          <a:p>
            <a:r>
              <a:rPr lang="es-ES_tradnl" dirty="0"/>
              <a:t> En el archivo consumo de proteínas graficar los perfiles lineales y de barra considerando los primeros cinco países (</a:t>
            </a:r>
            <a:r>
              <a:rPr lang="es-ES_tradnl"/>
              <a:t>renglones).</a:t>
            </a:r>
            <a:endParaRPr lang="es-ES_tradnl" dirty="0"/>
          </a:p>
          <a:p>
            <a:r>
              <a:rPr lang="es-ES_tradnl" dirty="0"/>
              <a:t>Realizar un resumen del trabajo de Alves et al. (2012)</a:t>
            </a:r>
          </a:p>
        </p:txBody>
      </p:sp>
    </p:spTree>
    <p:extLst>
      <p:ext uri="{BB962C8B-B14F-4D97-AF65-F5344CB8AC3E}">
        <p14:creationId xmlns:p14="http://schemas.microsoft.com/office/powerpoint/2010/main" val="35162253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9FA02C-B3DA-2D40-A857-B6B5D4722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Gráficas multivariadas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D375CCD-A7A9-9042-8591-14E89DE87F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/>
              <a:t>La </a:t>
            </a:r>
            <a:r>
              <a:rPr lang="es-ES_tradnl" dirty="0" err="1"/>
              <a:t>graficación</a:t>
            </a:r>
            <a:r>
              <a:rPr lang="es-ES_tradnl" dirty="0"/>
              <a:t> para múltiples variables en forma simultánea implica adecuaciones importantes pues nuestra comprensión espacial se da en tres dimensiones y al graficar en papel realmente estamos en un espacio bidimensional.</a:t>
            </a:r>
          </a:p>
          <a:p>
            <a:r>
              <a:rPr lang="es-ES_tradnl" dirty="0"/>
              <a:t>Más de tres dimensiones es imposible de ver con nuestros sentidos pero existen múltiples herramientas que nos pueden ayudar.</a:t>
            </a:r>
          </a:p>
          <a:p>
            <a:r>
              <a:rPr lang="es-ES_tradnl" dirty="0"/>
              <a:t>En espacios </a:t>
            </a:r>
            <a:r>
              <a:rPr lang="es-ES_tradnl" dirty="0" err="1"/>
              <a:t>univariados</a:t>
            </a:r>
            <a:r>
              <a:rPr lang="es-ES_tradnl" dirty="0"/>
              <a:t> las gráficas dependen de la escala de los datos.</a:t>
            </a:r>
          </a:p>
          <a:p>
            <a:r>
              <a:rPr lang="es-ES_tradnl" dirty="0"/>
              <a:t>En la siguiente tabla vemos un resumen de estadística descriptiva </a:t>
            </a:r>
            <a:r>
              <a:rPr lang="es-ES_tradnl" dirty="0" err="1"/>
              <a:t>univariada</a:t>
            </a:r>
            <a:r>
              <a:rPr lang="es-ES_tradn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98930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C23612-B857-CF46-A892-5DAF8C86A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Resumen de Estadísticas descriptivas</a:t>
            </a:r>
          </a:p>
        </p:txBody>
      </p:sp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id="{7F9EC704-1B28-8644-926E-D12B224B3AE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48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600">
                  <a:extLst>
                    <a:ext uri="{9D8B030D-6E8A-4147-A177-3AD203B41FA5}">
                      <a16:colId xmlns:a16="http://schemas.microsoft.com/office/drawing/2014/main" val="544147138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3468589608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1949889065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920197707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4229308282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5559876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_tradnl" dirty="0"/>
                        <a:t>Escala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/>
                        <a:t>Tablas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/>
                        <a:t>Gráficas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/>
                        <a:t>Medidas de tendencia central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/>
                        <a:t>Medidas de dispersión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/>
                        <a:t>Otras medidas (momentos)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68393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dirty="0"/>
                        <a:t>Nominal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/>
                        <a:t>Frecuencias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/>
                        <a:t>Pastel, mosaico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/>
                        <a:t>Moda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/>
                        <a:t>Índices de diversidad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7891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dirty="0"/>
                        <a:t>Ordinal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/>
                        <a:t>Frecuencias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/>
                        <a:t>Pastel y barras, bigotes de gato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/>
                        <a:t>Moda, mediana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/>
                        <a:t>Rango, percentiles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64398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dirty="0"/>
                        <a:t>Numérica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/>
                        <a:t>Frecuencias Por clases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/>
                        <a:t>Pastel, barras,  bigotes de gato, histograma, ojivas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/>
                        <a:t>Moda, mediana, medias aritmética, geométrica y armónica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/>
                        <a:t>Rango, percentiles, desviación de la media, varianza, desviación estándar y coeficiente de variación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/>
                        <a:t>Sesgo, </a:t>
                      </a:r>
                      <a:r>
                        <a:rPr lang="es-ES_tradnl" dirty="0" err="1"/>
                        <a:t>Curtosis</a:t>
                      </a:r>
                      <a:endParaRPr lang="es-ES_trad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07375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01445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769F43-4D53-3E43-9917-241CC205A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Gráficas multivariadas.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9945AF3-871B-EC47-A5B3-667A8C55D6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/>
              <a:t>En esta sección nos enfocaremos a analizar las diferentes formas de graficar datos en escalas numéricas.</a:t>
            </a:r>
          </a:p>
          <a:p>
            <a:r>
              <a:rPr lang="es-ES_tradnl" dirty="0"/>
              <a:t>El texto de </a:t>
            </a:r>
            <a:r>
              <a:rPr lang="es-ES_tradnl" dirty="0" err="1"/>
              <a:t>Manly</a:t>
            </a:r>
            <a:r>
              <a:rPr lang="es-ES_tradnl" dirty="0"/>
              <a:t> (2005) presenta un buen resumen de las gráficas multivariadas (Capitulo 3, págs. 27-34)..</a:t>
            </a:r>
          </a:p>
          <a:p>
            <a:r>
              <a:rPr lang="es-ES_tradnl" dirty="0"/>
              <a:t>También usaremos el manual de PAST 4 donde se nos presentan diversas opciones gráficas (</a:t>
            </a:r>
            <a:r>
              <a:rPr lang="es-ES_tradnl" dirty="0" err="1"/>
              <a:t>Págs</a:t>
            </a:r>
            <a:r>
              <a:rPr lang="es-ES_tradnl" dirty="0"/>
              <a:t> 25-45).</a:t>
            </a:r>
          </a:p>
          <a:p>
            <a:r>
              <a:rPr lang="es-ES_tradnl" dirty="0"/>
              <a:t>El artículo de Alves et al. (2012) presenta una divertida exposición del método de caras de </a:t>
            </a:r>
            <a:r>
              <a:rPr lang="es-ES_tradnl" dirty="0" err="1"/>
              <a:t>Chernoff</a:t>
            </a:r>
            <a:r>
              <a:rPr lang="es-ES_tradnl" dirty="0"/>
              <a:t> (archivo en bibliografía: CHERNOFF ESTRATEGIA DIDÁCTICA PARA LA CONCIENTIZACIÓN </a:t>
            </a:r>
            <a:r>
              <a:rPr lang="es-ES_tradnl" dirty="0" err="1"/>
              <a:t>AMBIENTAL.pdf</a:t>
            </a:r>
            <a:r>
              <a:rPr lang="es-ES_tradnl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890393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6F6450-9AC8-144F-8E36-DCD5B3F22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Gráficas en 3D.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67B00D8-1892-6846-B9A3-493EC562A5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/>
              <a:t>Al utilizar la perspectiva se puede simular una tercera dimensión, el uso de perspectivas es común en programas estadísticos.</a:t>
            </a:r>
          </a:p>
          <a:p>
            <a:r>
              <a:rPr lang="es-ES_tradnl" dirty="0" err="1"/>
              <a:t>Manly</a:t>
            </a:r>
            <a:r>
              <a:rPr lang="es-ES_tradnl" dirty="0"/>
              <a:t> presenta para los datos de los gorriones las siguientes gráficas:</a:t>
            </a:r>
          </a:p>
          <a:p>
            <a:r>
              <a:rPr lang="es-ES_tradnl" dirty="0"/>
              <a:t> Dos variables					Tres variables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771A846-FC32-B847-8522-E89930C6E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889" y="3771652"/>
            <a:ext cx="5076761" cy="278878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D27BD14-4702-2A43-9F75-8426E6D63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742" y="3840480"/>
            <a:ext cx="4282479" cy="271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2243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014240-820A-7D49-A54C-24FAE3D9B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Gráficas de 2 y 3 variables en </a:t>
            </a:r>
            <a:r>
              <a:rPr lang="es-ES_tradnl" dirty="0" err="1"/>
              <a:t>Past</a:t>
            </a:r>
            <a:endParaRPr lang="es-ES_tradn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C4E287B-61F9-274C-96B8-24E397142F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04410"/>
          </a:xfrm>
        </p:spPr>
        <p:txBody>
          <a:bodyPr/>
          <a:lstStyle/>
          <a:p>
            <a:r>
              <a:rPr lang="es-ES_tradnl" dirty="0"/>
              <a:t>Tomar la tabla </a:t>
            </a:r>
            <a:r>
              <a:rPr lang="es-ES_tradnl" dirty="0" err="1"/>
              <a:t>sparrows</a:t>
            </a:r>
            <a:r>
              <a:rPr lang="es-ES_tradnl" dirty="0"/>
              <a:t> en Excel y copiar los datos evitando el primer renglón: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7E8D63-9274-A64C-947A-0315AA15C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760" y="2658556"/>
            <a:ext cx="3719588" cy="397147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1E93DC2-3CB9-9940-AB34-8DFEAB1B5A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1708" y="2593435"/>
            <a:ext cx="4176557" cy="3899440"/>
          </a:xfrm>
          <a:prstGeom prst="rect">
            <a:avLst/>
          </a:prstGeom>
        </p:spPr>
      </p:pic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A0146631-BB32-AF4C-A370-255F596EABDD}"/>
              </a:ext>
            </a:extLst>
          </p:cNvPr>
          <p:cNvCxnSpPr/>
          <p:nvPr/>
        </p:nvCxnSpPr>
        <p:spPr>
          <a:xfrm>
            <a:off x="4720348" y="4064000"/>
            <a:ext cx="1991360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29970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215557-6C23-1643-820A-3D63AAC25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7820"/>
          </a:xfrm>
        </p:spPr>
        <p:txBody>
          <a:bodyPr>
            <a:normAutofit fontScale="90000"/>
          </a:bodyPr>
          <a:lstStyle/>
          <a:p>
            <a:r>
              <a:rPr lang="es-ES_tradnl" dirty="0"/>
              <a:t>Etiquetar variables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8F09812-AC77-D945-8C9B-E3A25571AD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9827" y="1232310"/>
            <a:ext cx="5181600" cy="5092051"/>
          </a:xfrm>
        </p:spPr>
        <p:txBody>
          <a:bodyPr/>
          <a:lstStyle/>
          <a:p>
            <a:r>
              <a:rPr lang="es-ES_tradnl" dirty="0"/>
              <a:t>En los atributos de renglones y columnas poner los nombres de las variables:</a:t>
            </a:r>
          </a:p>
          <a:p>
            <a:r>
              <a:rPr lang="es-ES_tradnl" dirty="0"/>
              <a:t>Se pueden poner atributos nominales en las columnas para señalar casos.</a:t>
            </a:r>
          </a:p>
          <a:p>
            <a:r>
              <a:rPr lang="es-ES_tradnl" dirty="0"/>
              <a:t>Se pueden cambiar los símbolos para los renglones</a:t>
            </a:r>
          </a:p>
          <a:p>
            <a:endParaRPr lang="es-ES_tradnl" dirty="0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90F62D1-2AB4-7248-BA6A-9AF74C21B34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EE9241D-1105-C845-8C4F-0AF4E230F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199" y="681037"/>
            <a:ext cx="5870963" cy="5495926"/>
          </a:xfrm>
          <a:prstGeom prst="rect">
            <a:avLst/>
          </a:prstGeom>
        </p:spPr>
      </p:pic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4967E7F7-8BD0-184B-ACE7-630F69E122A2}"/>
              </a:ext>
            </a:extLst>
          </p:cNvPr>
          <p:cNvCxnSpPr>
            <a:endCxn id="2" idx="2"/>
          </p:cNvCxnSpPr>
          <p:nvPr/>
        </p:nvCxnSpPr>
        <p:spPr>
          <a:xfrm flipV="1">
            <a:off x="5381297" y="1052946"/>
            <a:ext cx="714703" cy="47105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EC679EE1-E533-6048-B90C-775B2AAA014F}"/>
              </a:ext>
            </a:extLst>
          </p:cNvPr>
          <p:cNvCxnSpPr/>
          <p:nvPr/>
        </p:nvCxnSpPr>
        <p:spPr>
          <a:xfrm flipV="1">
            <a:off x="4952999" y="1648168"/>
            <a:ext cx="3020291" cy="109920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84484109-B0C8-3A44-828D-F49745EA3673}"/>
              </a:ext>
            </a:extLst>
          </p:cNvPr>
          <p:cNvCxnSpPr/>
          <p:nvPr/>
        </p:nvCxnSpPr>
        <p:spPr>
          <a:xfrm flipV="1">
            <a:off x="4973782" y="1839911"/>
            <a:ext cx="2978727" cy="94819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28BC78B3-1F6F-AB4C-B1DE-B6162B4494C4}"/>
              </a:ext>
            </a:extLst>
          </p:cNvPr>
          <p:cNvCxnSpPr>
            <a:cxnSpLocks/>
          </p:cNvCxnSpPr>
          <p:nvPr/>
        </p:nvCxnSpPr>
        <p:spPr>
          <a:xfrm flipV="1">
            <a:off x="5482838" y="3172691"/>
            <a:ext cx="1866997" cy="89720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83611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7A5F84-DFAA-CA4A-9BE0-5FDE69827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Gráficas en </a:t>
            </a:r>
            <a:r>
              <a:rPr lang="es-ES_tradnl" dirty="0" err="1"/>
              <a:t>Past</a:t>
            </a:r>
            <a:endParaRPr lang="es-ES_tradn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F436038-8764-7243-9315-CE1B3AE19C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4421" y="1762563"/>
            <a:ext cx="5181600" cy="4730312"/>
          </a:xfrm>
        </p:spPr>
        <p:txBody>
          <a:bodyPr/>
          <a:lstStyle/>
          <a:p>
            <a:r>
              <a:rPr lang="es-ES_tradnl" dirty="0"/>
              <a:t>Seleccionar </a:t>
            </a:r>
            <a:r>
              <a:rPr lang="es-ES_tradnl" dirty="0" err="1"/>
              <a:t>Plot</a:t>
            </a:r>
            <a:r>
              <a:rPr lang="es-ES_tradnl" dirty="0"/>
              <a:t>.</a:t>
            </a:r>
          </a:p>
          <a:p>
            <a:r>
              <a:rPr lang="es-ES_tradnl" dirty="0"/>
              <a:t>En </a:t>
            </a:r>
            <a:r>
              <a:rPr lang="es-ES_tradnl" dirty="0" err="1"/>
              <a:t>plot</a:t>
            </a:r>
            <a:r>
              <a:rPr lang="es-ES_tradnl" dirty="0"/>
              <a:t> aparecen diversos tipos de gráficas.</a:t>
            </a:r>
          </a:p>
          <a:p>
            <a:r>
              <a:rPr lang="es-ES_tradnl" dirty="0"/>
              <a:t>Señalar el indicado</a:t>
            </a:r>
          </a:p>
          <a:p>
            <a:r>
              <a:rPr lang="es-ES_tradnl" dirty="0"/>
              <a:t>En este caso será XY para 2 variables.</a:t>
            </a:r>
          </a:p>
          <a:p>
            <a:r>
              <a:rPr lang="es-ES_tradnl" dirty="0"/>
              <a:t>Para tres variables seleccionar 3D </a:t>
            </a:r>
            <a:r>
              <a:rPr lang="es-ES_tradnl" dirty="0" err="1"/>
              <a:t>Bubbles</a:t>
            </a:r>
            <a:r>
              <a:rPr lang="es-ES_tradnl" dirty="0"/>
              <a:t> donde se pueden mover las orientaciones de la gráfica.</a:t>
            </a: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BB88AC7C-8D1A-9F4B-AF07-F1F46C6A9F6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96000" y="1687513"/>
            <a:ext cx="5814793" cy="3924035"/>
          </a:xfrm>
        </p:spPr>
      </p:pic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35CB4684-3287-3D4F-A4E5-3E6FC85EB427}"/>
              </a:ext>
            </a:extLst>
          </p:cNvPr>
          <p:cNvCxnSpPr/>
          <p:nvPr/>
        </p:nvCxnSpPr>
        <p:spPr>
          <a:xfrm flipV="1">
            <a:off x="3510455" y="1765738"/>
            <a:ext cx="4656083" cy="23122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A398D39D-C5EB-C34A-9915-82A2C56D5D95}"/>
              </a:ext>
            </a:extLst>
          </p:cNvPr>
          <p:cNvCxnSpPr>
            <a:cxnSpLocks/>
          </p:cNvCxnSpPr>
          <p:nvPr/>
        </p:nvCxnSpPr>
        <p:spPr>
          <a:xfrm flipV="1">
            <a:off x="4779819" y="2189018"/>
            <a:ext cx="3541747" cy="156013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C3FB7B7F-917A-F845-BEB8-37B39CD0B511}"/>
              </a:ext>
            </a:extLst>
          </p:cNvPr>
          <p:cNvCxnSpPr/>
          <p:nvPr/>
        </p:nvCxnSpPr>
        <p:spPr>
          <a:xfrm>
            <a:off x="5237018" y="4835236"/>
            <a:ext cx="3084548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9207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9688FA-26DE-EE48-9576-C3F1CC6BD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036" y="365125"/>
            <a:ext cx="10785764" cy="1325563"/>
          </a:xfrm>
        </p:spPr>
        <p:txBody>
          <a:bodyPr/>
          <a:lstStyle/>
          <a:p>
            <a:r>
              <a:rPr lang="es-ES_tradnl" dirty="0"/>
              <a:t>Gráficas de 2 y 3  variables:</a:t>
            </a:r>
            <a:br>
              <a:rPr lang="es-ES_tradnl" dirty="0"/>
            </a:br>
            <a:r>
              <a:rPr lang="es-ES_tradnl" dirty="0"/>
              <a:t>XY                                          3D </a:t>
            </a:r>
            <a:r>
              <a:rPr lang="es-ES_tradnl" dirty="0" err="1"/>
              <a:t>plot</a:t>
            </a:r>
            <a:r>
              <a:rPr lang="es-ES_tradnl" dirty="0"/>
              <a:t> (</a:t>
            </a:r>
            <a:r>
              <a:rPr lang="es-ES_tradnl" dirty="0" err="1"/>
              <a:t>bubbles</a:t>
            </a:r>
            <a:r>
              <a:rPr lang="es-ES_tradnl" dirty="0"/>
              <a:t>)</a:t>
            </a: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AB27651E-194C-BD43-BC06-B0874069F67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1" y="1719135"/>
            <a:ext cx="5638799" cy="4386901"/>
          </a:xfrm>
        </p:spPr>
      </p:pic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C52B6D60-677D-6449-8813-E79EA8C959E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14655" y="1743702"/>
            <a:ext cx="5638799" cy="4338887"/>
          </a:xfrm>
        </p:spPr>
      </p:pic>
    </p:spTree>
    <p:extLst>
      <p:ext uri="{BB962C8B-B14F-4D97-AF65-F5344CB8AC3E}">
        <p14:creationId xmlns:p14="http://schemas.microsoft.com/office/powerpoint/2010/main" val="213237459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666</Words>
  <Application>Microsoft Macintosh PowerPoint</Application>
  <PresentationFormat>Panorámica</PresentationFormat>
  <Paragraphs>72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Tema de Office</vt:lpstr>
      <vt:lpstr>5.1 Gráficas multivariadas 1</vt:lpstr>
      <vt:lpstr>Gráficas multivariadas</vt:lpstr>
      <vt:lpstr>Resumen de Estadísticas descriptivas</vt:lpstr>
      <vt:lpstr>Gráficas multivariadas.</vt:lpstr>
      <vt:lpstr>Gráficas en 3D.</vt:lpstr>
      <vt:lpstr>Gráficas de 2 y 3 variables en Past</vt:lpstr>
      <vt:lpstr>Etiquetar variables</vt:lpstr>
      <vt:lpstr>Gráficas en Past</vt:lpstr>
      <vt:lpstr>Gráficas de 2 y 3  variables: XY                                          3D plot (bubbles)</vt:lpstr>
      <vt:lpstr>Matriz de gráficas</vt:lpstr>
      <vt:lpstr>Matriz de gráficas</vt:lpstr>
      <vt:lpstr>Matriz de gráficas</vt:lpstr>
      <vt:lpstr>Tarea 2.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4. Álgebra Matricial 2</dc:title>
  <dc:creator>Microsoft Office User</dc:creator>
  <cp:lastModifiedBy>Microsoft Office User</cp:lastModifiedBy>
  <cp:revision>57</cp:revision>
  <dcterms:created xsi:type="dcterms:W3CDTF">2020-08-16T23:31:45Z</dcterms:created>
  <dcterms:modified xsi:type="dcterms:W3CDTF">2020-08-27T20:01:43Z</dcterms:modified>
</cp:coreProperties>
</file>