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51"/>
    <p:restoredTop sz="91542"/>
  </p:normalViewPr>
  <p:slideViewPr>
    <p:cSldViewPr snapToGrid="0" snapToObjects="1">
      <p:cViewPr varScale="1">
        <p:scale>
          <a:sx n="73" d="100"/>
          <a:sy n="73" d="100"/>
        </p:scale>
        <p:origin x="192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C50A5-DE76-F646-96EF-AF7F2EB3855E}" type="datetimeFigureOut">
              <a:rPr lang="es-ES_tradnl" smtClean="0"/>
              <a:t>19/9/20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652C6-EEBB-C64F-88F3-EAF99130CD1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80199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CEA35D-13BB-EC41-A15A-285524B35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F962AB-E8EB-9540-8B63-7547379100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FD9306-3720-B646-99B3-298C3490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394-D902-334D-910C-4EB58D5CAC38}" type="datetimeFigureOut">
              <a:rPr lang="es-ES_tradnl" smtClean="0"/>
              <a:t>19/9/20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CB50BC-5F2B-744B-9F4F-E778EDF53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6ABC2B-903B-DC4C-9505-F63323022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2241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B5F169-89C4-CD42-A83E-3E6DA331C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1BA3FE2-BC30-1941-A5E8-DCCD7C5DF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3764F0-5D16-A444-8E5D-11FB630D8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394-D902-334D-910C-4EB58D5CAC38}" type="datetimeFigureOut">
              <a:rPr lang="es-ES_tradnl" smtClean="0"/>
              <a:t>19/9/20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84750C-BFC7-9044-A406-685241297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A08B71-BB25-B746-B6B4-88E1C22A7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8109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70FB95-DE5E-B949-9798-D658C224FA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C5C57A-E7C1-514B-AEC5-A2EB08086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F63391-4CFF-E548-B831-FDC6253CE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394-D902-334D-910C-4EB58D5CAC38}" type="datetimeFigureOut">
              <a:rPr lang="es-ES_tradnl" smtClean="0"/>
              <a:t>19/9/20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2B203D-7C70-A24B-86FC-E0E9B846B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E2CA4B-5827-1E42-B563-199A1651B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10170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7BF46C-C47A-4A47-A83B-1EF6A764C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EA4B2D-4F19-6646-837C-494637C74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FB8B22-9C51-6C49-91FA-297F87EF8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394-D902-334D-910C-4EB58D5CAC38}" type="datetimeFigureOut">
              <a:rPr lang="es-ES_tradnl" smtClean="0"/>
              <a:t>19/9/20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63DAAF-A6C5-4746-8027-D243F4230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640136-6C76-7847-9A47-E0C53253F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400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4B1771-A615-CB48-85F5-B624FCBCB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1A2270-D99D-BD49-9600-7F05E8046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234FB0-C5C4-D946-B6DE-D064AD975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394-D902-334D-910C-4EB58D5CAC38}" type="datetimeFigureOut">
              <a:rPr lang="es-ES_tradnl" smtClean="0"/>
              <a:t>19/9/20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CDA469-9C7B-B443-B60A-637174DC7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720D3E-3C8B-A849-AD7D-F4D3299D9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2174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FA38F9-1EC6-3A41-869A-F0DAEFEA1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F3665F-3445-7840-BB85-305D3BC21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C7DCAA5-DC66-F14B-87D1-E0DE37588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206A6F-AE0E-6E40-8E18-13B797A5A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394-D902-334D-910C-4EB58D5CAC38}" type="datetimeFigureOut">
              <a:rPr lang="es-ES_tradnl" smtClean="0"/>
              <a:t>19/9/20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919871-5E34-7649-B4DA-B7448948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8CE479-CD55-7E49-B1C2-3AF3B83BD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11648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92A217-EB49-D044-9E06-23CA8DDE4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685964-A397-184F-8422-7EAC265CF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34AFB2-043C-7344-BABD-EB418FCF2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499AEF4-7CC1-164C-9DCF-3C65353E6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346CCAD-4098-1A4F-A04C-630CBDE19B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60E7939-52D7-7B48-B2CB-2B0372D94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394-D902-334D-910C-4EB58D5CAC38}" type="datetimeFigureOut">
              <a:rPr lang="es-ES_tradnl" smtClean="0"/>
              <a:t>19/9/20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6216225-40C0-0442-BE3D-C5B48CD92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2C8B441-F36D-5048-98A6-2D4D471CA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35822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F472A-79CF-2043-BF5D-AC548D2E5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5701B84-2BF2-A248-A921-E276CE8FC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394-D902-334D-910C-4EB58D5CAC38}" type="datetimeFigureOut">
              <a:rPr lang="es-ES_tradnl" smtClean="0"/>
              <a:t>19/9/20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AB26188-9311-E94C-BB5A-27421AFD9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B3C2B4F-A19F-6849-8903-1149B2C88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71371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06984C8-7ACA-D84E-846F-D8B6FBAD0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394-D902-334D-910C-4EB58D5CAC38}" type="datetimeFigureOut">
              <a:rPr lang="es-ES_tradnl" smtClean="0"/>
              <a:t>19/9/20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EB35BF4-6954-344C-8651-CCC57A495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ACDB63D-F5D6-AA48-8F64-4941C7BB8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54166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A070A4-07AD-A541-9AF1-6DB9BB392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4C0B0E-B14E-ED4A-AD13-047BD9D56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0ECCE51-7CF4-9542-A5D0-F4C941F3D5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42CA63-7634-8F4C-AB56-20F76C28F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394-D902-334D-910C-4EB58D5CAC38}" type="datetimeFigureOut">
              <a:rPr lang="es-ES_tradnl" smtClean="0"/>
              <a:t>19/9/20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A04C04-290C-0E41-99E6-8E587480C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C8686B-24B1-ED4B-88B1-7FB6AB5C9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03792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4AA354-9142-5B48-88B6-16B67F016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DBEA4D3-5138-4D4F-B193-6D002FD9CF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7D8654-98F5-FA4C-B306-5B9900846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4D82BE-0092-9F4F-A34E-D7EAD56F3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394-D902-334D-910C-4EB58D5CAC38}" type="datetimeFigureOut">
              <a:rPr lang="es-ES_tradnl" smtClean="0"/>
              <a:t>19/9/20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A28A63-83FD-0A49-B9A7-4ABDB1474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291717-6602-814A-8EF7-1C5758EF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453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B4668B5-8BBB-9346-9860-C177FC8E9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F0A70F-084C-5941-A6E0-4A457E323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9D3F0C-C0E1-BA48-A55F-EAC40C0ACF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E7394-D902-334D-910C-4EB58D5CAC38}" type="datetimeFigureOut">
              <a:rPr lang="es-ES_tradnl" smtClean="0"/>
              <a:t>19/9/20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6C00F0-C7A3-C94B-A2E9-B4BFFA0EDA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CE1C6B-C228-B74D-8E34-42761AE0F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3797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8EF53B-350E-334F-9CBF-B5EA60E36E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/>
              <a:t>8. Análisis multivariado de varianza (MANOVA) 2.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2A88D1-400E-FB44-81F8-627C4C317F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/>
              <a:t>Dr. Humberto </a:t>
            </a:r>
            <a:r>
              <a:rPr lang="es-ES_tradnl" dirty="0" err="1"/>
              <a:t>Suzán</a:t>
            </a:r>
            <a:r>
              <a:rPr lang="es-ES_tradnl" dirty="0"/>
              <a:t> </a:t>
            </a:r>
            <a:r>
              <a:rPr lang="es-ES_tradnl" dirty="0" err="1"/>
              <a:t>Azpiri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17327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35C6B0-BEA6-6D4C-94DD-6B11F236D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Otros estadísticos para calcular “F”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8B2276C3-36CC-604F-92E3-206AA5EBD1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s-ES_tradnl" dirty="0"/>
                  <a:t>Un tercer estadístico es la raíz característica mayor de Roy, la cuál es simplemente el </a:t>
                </a:r>
                <a:r>
                  <a:rPr lang="es-ES_tradnl" dirty="0" err="1"/>
                  <a:t>eigenvalor</a:t>
                </a:r>
                <a:r>
                  <a:rPr lang="es-ES_tradnl" dirty="0"/>
                  <a:t> </a:t>
                </a:r>
                <a14:m>
                  <m:oMath xmlns:m="http://schemas.openxmlformats.org/officeDocument/2006/math">
                    <m:r>
                      <a:rPr lang="es-E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_trad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s-E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s-ES_tradnl" dirty="0"/>
                  <a:t>  mayor de la matriz </a:t>
                </a:r>
                <a:r>
                  <a:rPr lang="es-ES_tradnl" b="1" dirty="0"/>
                  <a:t>W</a:t>
                </a:r>
                <a:r>
                  <a:rPr lang="es-ES_tradnl" b="1" baseline="30000" dirty="0"/>
                  <a:t>-1</a:t>
                </a:r>
                <a:r>
                  <a:rPr lang="es-ES_tradnl" b="1" dirty="0"/>
                  <a:t> B</a:t>
                </a:r>
              </a:p>
              <a:p>
                <a:r>
                  <a:rPr lang="es-ES_tradnl" dirty="0"/>
                  <a:t>Finalmente la Traza de </a:t>
                </a:r>
                <a:r>
                  <a:rPr lang="es-ES_tradnl" dirty="0" err="1"/>
                  <a:t>Hotteling</a:t>
                </a:r>
                <a:r>
                  <a:rPr lang="es-ES_tradnl" dirty="0"/>
                  <a:t>  (U) es el cuarto estadístico y también se obtiene de los </a:t>
                </a:r>
                <a:r>
                  <a:rPr lang="es-ES_tradnl" dirty="0" err="1"/>
                  <a:t>eigenvalores</a:t>
                </a:r>
                <a:r>
                  <a:rPr lang="es-ES_tradnl" dirty="0"/>
                  <a:t> de la matriz </a:t>
                </a:r>
                <a:r>
                  <a:rPr lang="es-ES_tradnl" b="1" dirty="0"/>
                  <a:t>W</a:t>
                </a:r>
                <a:r>
                  <a:rPr lang="es-ES_tradnl" b="1" baseline="30000" dirty="0"/>
                  <a:t>-1</a:t>
                </a:r>
                <a:r>
                  <a:rPr lang="es-ES_tradnl" b="1" dirty="0"/>
                  <a:t> B</a:t>
                </a:r>
                <a:r>
                  <a:rPr lang="es-ES_tradnl" dirty="0"/>
                  <a:t> </a:t>
                </a:r>
              </a:p>
              <a:p>
                <a:endParaRPr lang="es-ES_tradnl" dirty="0"/>
              </a:p>
              <a:p>
                <a:endParaRPr lang="es-ES_tradnl" dirty="0"/>
              </a:p>
              <a:p>
                <a:r>
                  <a:rPr lang="es-ES_tradnl" dirty="0"/>
                  <a:t>Valores altos de estos estadísticos indican diferencias significativas entre tratamientos y cuentan también con una “F” aproximada.</a:t>
                </a:r>
              </a:p>
              <a:p>
                <a:r>
                  <a:rPr lang="es-ES_tradnl" dirty="0"/>
                  <a:t>Estos estadístico está disponible en SPSS, JMP, SAS, R, etc.</a:t>
                </a:r>
              </a:p>
              <a:p>
                <a:endParaRPr lang="es-ES_tradnl" dirty="0"/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8B2276C3-36CC-604F-92E3-206AA5EBD1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7" t="-2332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4B679709-AD2E-D944-91F0-F96DFF104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628" y="3499644"/>
            <a:ext cx="16129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1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8A433C-F95B-0949-A884-28317551C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Estadísticos  vistos y sus aproximaciones a “F”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3685C69-BB40-AA4D-8F3B-ADDCCFE29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36" y="1640499"/>
            <a:ext cx="12157764" cy="4639537"/>
          </a:xfrm>
        </p:spPr>
      </p:pic>
    </p:spTree>
    <p:extLst>
      <p:ext uri="{BB962C8B-B14F-4D97-AF65-F5344CB8AC3E}">
        <p14:creationId xmlns:p14="http://schemas.microsoft.com/office/powerpoint/2010/main" val="731277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B19445-AA1E-1743-95ED-B3A80913B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Prueba de igualdad de matrices de covarianzas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F1A851-281D-9941-B735-08FD7AFB2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La prueba M de Box es el equivalente a la prueba de Bartlett o la de </a:t>
            </a:r>
            <a:r>
              <a:rPr lang="es-ES_tradnl" dirty="0" err="1"/>
              <a:t>Levene</a:t>
            </a:r>
            <a:r>
              <a:rPr lang="es-ES_tradnl" dirty="0"/>
              <a:t> para probar homogeneidad de varianzas en el caso </a:t>
            </a:r>
            <a:r>
              <a:rPr lang="es-ES_tradnl" dirty="0" err="1"/>
              <a:t>univariado</a:t>
            </a:r>
            <a:r>
              <a:rPr lang="es-ES_tradnl" dirty="0"/>
              <a:t> (</a:t>
            </a:r>
            <a:r>
              <a:rPr lang="es-ES_tradnl" dirty="0" err="1"/>
              <a:t>homocedasticidad</a:t>
            </a:r>
            <a:r>
              <a:rPr lang="es-ES_tradnl" dirty="0"/>
              <a:t>).</a:t>
            </a:r>
          </a:p>
          <a:p>
            <a:r>
              <a:rPr lang="es-ES_tradnl" dirty="0"/>
              <a:t>El estadístico que utiliza </a:t>
            </a:r>
            <a:r>
              <a:rPr lang="es-ES_tradnl" dirty="0" err="1"/>
              <a:t>Past</a:t>
            </a:r>
            <a:r>
              <a:rPr lang="es-ES_tradnl" dirty="0"/>
              <a:t> y sus consideraciones son: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D919AD9-B043-7047-A5D7-4CC511005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3686175"/>
            <a:ext cx="103251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70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890FF-CE42-FD42-B0E7-310DD974F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Prueba M de Box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155A26-9843-DE4B-8CAB-0864BF586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El estadístico también se puede ver como:</a:t>
            </a:r>
          </a:p>
          <a:p>
            <a:endParaRPr lang="es-ES_tradnl" dirty="0"/>
          </a:p>
          <a:p>
            <a:endParaRPr lang="es-ES_tradnl" dirty="0"/>
          </a:p>
          <a:p>
            <a:r>
              <a:rPr lang="es-ES_tradnl" dirty="0"/>
              <a:t>Donde </a:t>
            </a:r>
            <a:r>
              <a:rPr lang="es-ES_tradnl" b="1" dirty="0"/>
              <a:t>C</a:t>
            </a:r>
            <a:r>
              <a:rPr lang="es-ES_tradnl" dirty="0"/>
              <a:t>” es la matriz de covarianzas conjuntas</a:t>
            </a:r>
          </a:p>
          <a:p>
            <a:endParaRPr lang="es-ES_tradnl" dirty="0"/>
          </a:p>
          <a:p>
            <a:endParaRPr lang="es-ES_tradnl" dirty="0"/>
          </a:p>
          <a:p>
            <a:r>
              <a:rPr lang="es-ES_tradnl" dirty="0"/>
              <a:t>Valores grandes de M indican que las poblaciones no cuentan con matrices de  covarianza similares, pues la Ho sería igualdad de covarianzas.</a:t>
            </a:r>
          </a:p>
          <a:p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43EE269-751D-DA4D-AD87-0C7DDC17B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896" y="2244481"/>
            <a:ext cx="2857500" cy="9271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4506183-49B7-DE47-A097-3235FA002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396" y="4001294"/>
            <a:ext cx="24765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16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CC06F7-8855-0F42-953F-F38110A35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Prueba M de Box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13A5DE1F-6F3D-DE44-9267-6B3BB53E47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La prueba de F equivalente en </a:t>
                </a:r>
                <a:r>
                  <a:rPr lang="es-ES_tradnl" dirty="0" err="1"/>
                  <a:t>Past</a:t>
                </a:r>
                <a:r>
                  <a:rPr lang="es-ES_tradnl" dirty="0"/>
                  <a:t> se obtiene de</a:t>
                </a:r>
              </a:p>
              <a:p>
                <a:endParaRPr lang="es-ES_tradnl" dirty="0"/>
              </a:p>
              <a:p>
                <a:endParaRPr lang="es-ES_tradnl" dirty="0"/>
              </a:p>
              <a:p>
                <a:r>
                  <a:rPr lang="es-ES_tradnl" dirty="0"/>
                  <a:t>Donde los grados de libertad (</a:t>
                </a:r>
                <a:r>
                  <a:rPr lang="es-ES_tradnl" dirty="0" err="1"/>
                  <a:t>d</a:t>
                </a:r>
                <a:r>
                  <a:rPr lang="es-ES_tradnl" i="1" dirty="0" err="1"/>
                  <a:t>f</a:t>
                </a:r>
                <a:r>
                  <a:rPr lang="es-ES_tradnl" dirty="0"/>
                  <a:t>) son: </a:t>
                </a:r>
              </a:p>
              <a:p>
                <a:endParaRPr lang="es-ES_tradnl" dirty="0"/>
              </a:p>
              <a:p>
                <a:endParaRPr lang="es-ES_tradnl" dirty="0"/>
              </a:p>
              <a:p>
                <a:r>
                  <a:rPr lang="es-ES_tradnl" dirty="0"/>
                  <a:t>Y donde </a:t>
                </a:r>
                <a14:m>
                  <m:oMath xmlns:m="http://schemas.openxmlformats.org/officeDocument/2006/math">
                    <m:r>
                      <a:rPr lang="es-ES_trad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_trad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s-ES_tradnl" dirty="0"/>
                  <a:t> son : 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13A5DE1F-6F3D-DE44-9267-6B3BB53E47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7" t="-2332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C3B57B42-E797-394F-9441-4BEABEDB8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773" y="1558925"/>
            <a:ext cx="2400300" cy="9144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CC5929D-B434-754A-8912-CD751DCAB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569" y="2867026"/>
            <a:ext cx="2578100" cy="15875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AC908D1-D92D-3049-8242-EE9126AE31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4269" y="4589463"/>
            <a:ext cx="51054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80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01ED28-1775-1A42-9AF7-DDFE51AE7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Calculo de MANOVA y M de Box en </a:t>
            </a:r>
            <a:r>
              <a:rPr lang="es-ES_tradnl" dirty="0" err="1"/>
              <a:t>Past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224877-F9C2-344F-9484-9384BC5D0F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_tradnl" dirty="0"/>
              <a:t>Utilizando los datos de cráneos importemos la matriz de datos a PAST incorporando las indicaciones por grupo.</a:t>
            </a:r>
          </a:p>
          <a:p>
            <a:r>
              <a:rPr lang="es-ES_tradnl" dirty="0"/>
              <a:t>Definir la variable época como grupo.</a:t>
            </a:r>
          </a:p>
          <a:p>
            <a:r>
              <a:rPr lang="es-ES_tradnl" dirty="0"/>
              <a:t>Seleccionar </a:t>
            </a:r>
            <a:r>
              <a:rPr lang="es-ES_tradnl" dirty="0" err="1"/>
              <a:t>Multivariate</a:t>
            </a:r>
            <a:r>
              <a:rPr lang="es-ES_tradnl" dirty="0"/>
              <a:t> y posteriormente M Box.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66B7BD3-D897-194F-A7C3-8069E7448C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5DFC005-DE6D-3E44-9A24-17FD98FDD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825625"/>
            <a:ext cx="5545642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25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D3C45E-7DC5-A84E-919E-2399FB564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MANOVA en </a:t>
            </a:r>
            <a:r>
              <a:rPr lang="es-ES_tradnl" dirty="0" err="1"/>
              <a:t>Past</a:t>
            </a:r>
            <a:r>
              <a:rPr lang="es-ES_tradnl" dirty="0"/>
              <a:t>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85ED65-E85A-3843-9019-928B241B59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_tradnl" dirty="0"/>
              <a:t>El resultado nos da las estadísticas de </a:t>
            </a:r>
            <a:r>
              <a:rPr lang="es-ES_tradnl" dirty="0" err="1"/>
              <a:t>Wilks</a:t>
            </a:r>
            <a:r>
              <a:rPr lang="es-ES_tradnl" dirty="0"/>
              <a:t> y </a:t>
            </a:r>
            <a:r>
              <a:rPr lang="es-ES_tradnl" dirty="0" err="1"/>
              <a:t>Pillai</a:t>
            </a:r>
            <a:r>
              <a:rPr lang="es-ES_tradnl" dirty="0"/>
              <a:t>.</a:t>
            </a:r>
          </a:p>
          <a:p>
            <a:r>
              <a:rPr lang="es-ES_tradnl" dirty="0"/>
              <a:t>En este caso hay diferencias entre los periodos</a:t>
            </a:r>
          </a:p>
          <a:p>
            <a:r>
              <a:rPr lang="es-ES_tradnl" dirty="0"/>
              <a:t>Posteriormente por pruebas de “T” de </a:t>
            </a:r>
            <a:r>
              <a:rPr lang="es-ES_tradnl" dirty="0" err="1"/>
              <a:t>Hotteling</a:t>
            </a:r>
            <a:r>
              <a:rPr lang="es-ES_tradnl" dirty="0"/>
              <a:t> nos da las comparaciones entre grupos y sus diferencias entre cada periodo. Las casillas sombreadas tienen diferencias significativas 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CE3FAD69-A1D9-F24D-9A9D-5336B254F8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71388" y="1118975"/>
            <a:ext cx="5562706" cy="2310025"/>
          </a:xfr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086676D-2346-7149-8E2B-0217F8E16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470" y="3713773"/>
            <a:ext cx="5692530" cy="284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07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49E694-296A-9449-9C47-75FE9F335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Prueba de homogeneidad de varianzas y covarianzas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1E36FB-3787-5048-875A-26F40190D1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_tradnl" dirty="0"/>
              <a:t>Al indicar la prueba de </a:t>
            </a:r>
            <a:r>
              <a:rPr lang="es-ES_tradnl" dirty="0" err="1"/>
              <a:t>Box´s</a:t>
            </a:r>
            <a:r>
              <a:rPr lang="es-ES_tradnl" dirty="0"/>
              <a:t> M obtenemos la prueba de </a:t>
            </a:r>
            <a:r>
              <a:rPr lang="es-ES_tradnl" dirty="0" err="1"/>
              <a:t>homocedasticidad</a:t>
            </a:r>
            <a:r>
              <a:rPr lang="es-ES_tradnl" dirty="0"/>
              <a:t> en varianzas covarianzas.</a:t>
            </a:r>
          </a:p>
          <a:p>
            <a:r>
              <a:rPr lang="es-ES_tradnl" dirty="0"/>
              <a:t>En este caso no </a:t>
            </a:r>
            <a:r>
              <a:rPr lang="es-ES_tradnl"/>
              <a:t>se rechaza </a:t>
            </a:r>
            <a:r>
              <a:rPr lang="es-ES_tradnl" dirty="0"/>
              <a:t>Ho por lo que suponemos </a:t>
            </a:r>
            <a:r>
              <a:rPr lang="es-ES_tradnl" dirty="0" err="1"/>
              <a:t>homocedasticidad</a:t>
            </a:r>
            <a:endParaRPr lang="es-ES_tradnl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3F27E284-ACCB-9C45-A8AE-95D3AC5173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38900" y="2096782"/>
            <a:ext cx="4914900" cy="3035300"/>
          </a:xfrm>
        </p:spPr>
      </p:pic>
    </p:spTree>
    <p:extLst>
      <p:ext uri="{BB962C8B-B14F-4D97-AF65-F5344CB8AC3E}">
        <p14:creationId xmlns:p14="http://schemas.microsoft.com/office/powerpoint/2010/main" val="377463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EDD40B-AA07-7C46-A1A8-03E51B225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Tarea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00832E-5571-D147-B4CC-100404A11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Con la base de datos perro todo obtenga el MANOVA y realice la prueba M de Box</a:t>
            </a:r>
          </a:p>
        </p:txBody>
      </p:sp>
    </p:spTree>
    <p:extLst>
      <p:ext uri="{BB962C8B-B14F-4D97-AF65-F5344CB8AC3E}">
        <p14:creationId xmlns:p14="http://schemas.microsoft.com/office/powerpoint/2010/main" val="3848417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E8A640-D5C8-894D-8103-8C18AAE7E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Pruebas de significancia multivariadas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B0D887-A08B-2E40-BCCA-2F5ACD805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En esta sección usaremos el capítulo 4 del libro de </a:t>
            </a:r>
            <a:r>
              <a:rPr lang="es-ES_tradnl" dirty="0" err="1"/>
              <a:t>Manly</a:t>
            </a:r>
            <a:r>
              <a:rPr lang="es-ES_tradnl" dirty="0"/>
              <a:t> (2005), páginas 35 a 57. </a:t>
            </a:r>
          </a:p>
          <a:p>
            <a:r>
              <a:rPr lang="es-ES_tradnl" dirty="0"/>
              <a:t>Un apoyo importante es el libro de Zar (2010) capítulo 16  (análisis de varianza multivariado). Páginas 316-326,  así como los capítulos 10 y 11 sobre análisis de varianza.</a:t>
            </a:r>
          </a:p>
          <a:p>
            <a:r>
              <a:rPr lang="es-ES_tradnl" dirty="0"/>
              <a:t>En el manual de Past4 (2019), páginas 123-127. </a:t>
            </a:r>
          </a:p>
        </p:txBody>
      </p:sp>
    </p:spTree>
    <p:extLst>
      <p:ext uri="{BB962C8B-B14F-4D97-AF65-F5344CB8AC3E}">
        <p14:creationId xmlns:p14="http://schemas.microsoft.com/office/powerpoint/2010/main" val="1536350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C4116D-74BD-F541-A6C8-A0139550C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MANOVA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9339C8-AE69-0C4B-905B-61B5238CC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El análisis de varianza multivariado o MANOVA se le puede considerar como una extensión del ANOVA donde tengo múltiples variables de respuesta simultáneas a un diseño específico de tratamientos.</a:t>
            </a:r>
          </a:p>
          <a:p>
            <a:r>
              <a:rPr lang="es-ES_tradnl" dirty="0"/>
              <a:t>El más sencillo proviene de un diseño completamente aleatorizado con múltiples variables de respuesta.</a:t>
            </a:r>
          </a:p>
          <a:p>
            <a:r>
              <a:rPr lang="es-ES_tradnl" dirty="0"/>
              <a:t>EL modelo estadístico lineal es prácticamente el mismo pero el tratamiento </a:t>
            </a:r>
            <a:r>
              <a:rPr lang="es-ES_tradnl"/>
              <a:t>es multivariado </a:t>
            </a:r>
            <a:r>
              <a:rPr lang="es-ES_tradnl" dirty="0"/>
              <a:t>y matricial.</a:t>
            </a:r>
          </a:p>
        </p:txBody>
      </p:sp>
    </p:spTree>
    <p:extLst>
      <p:ext uri="{BB962C8B-B14F-4D97-AF65-F5344CB8AC3E}">
        <p14:creationId xmlns:p14="http://schemas.microsoft.com/office/powerpoint/2010/main" val="4154502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D3832D-7F9E-5B4E-A38F-A56CE0CCB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Distribución normal </a:t>
            </a:r>
            <a:r>
              <a:rPr lang="es-ES_tradnl" dirty="0" err="1"/>
              <a:t>multivadriada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922B74-5D9F-E847-B301-C6E912572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Tanto la T</a:t>
            </a:r>
            <a:r>
              <a:rPr lang="es-ES_tradnl" baseline="30000" dirty="0"/>
              <a:t>2</a:t>
            </a:r>
            <a:r>
              <a:rPr lang="es-ES_tradnl" dirty="0"/>
              <a:t> de </a:t>
            </a:r>
            <a:r>
              <a:rPr lang="es-ES_tradnl" dirty="0" err="1"/>
              <a:t>Hotteling</a:t>
            </a:r>
            <a:r>
              <a:rPr lang="es-ES_tradnl" dirty="0"/>
              <a:t> como el MANOVA requieren una distribución normal multivariada de los datos la cual puede ser representada en forma </a:t>
            </a:r>
            <a:r>
              <a:rPr lang="es-ES_tradnl" dirty="0" err="1"/>
              <a:t>bivariada</a:t>
            </a:r>
            <a:r>
              <a:rPr lang="es-ES_tradnl" dirty="0"/>
              <a:t>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B1C8DD0-9ECE-784B-BAA2-F5CD12607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784" y="3071681"/>
            <a:ext cx="6260612" cy="342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41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C7D622-2F10-7D43-ADDC-01F2D0761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TABLA DE ANOVA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5FDBE8-99F8-CD43-AF5C-21CC1B164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En el MANOVA también se puede construir una tabla equivalente al ANOVA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992EFE9-D7C3-0B47-921B-202D35037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388" y="2525225"/>
            <a:ext cx="7653704" cy="403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55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009787-F1FF-264B-BE96-9DD5954FB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Calculo de F </a:t>
            </a:r>
            <a:r>
              <a:rPr lang="es-ES_tradnl"/>
              <a:t>en un MANOVA</a:t>
            </a:r>
            <a:endParaRPr lang="es-ES_trad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C78A7530-D6A1-0344-B412-267B9038F7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87512"/>
                <a:ext cx="10515600" cy="48053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s-ES_tradnl" dirty="0"/>
                  <a:t>No existe en el MANOVA una sola medición equivalente a el estadístico de “F” que se usa en los ANOVAS.</a:t>
                </a:r>
              </a:p>
              <a:p>
                <a:r>
                  <a:rPr lang="es-ES_tradnl" dirty="0"/>
                  <a:t>Existen cuatro estadísticos equivalentes a “F” que se utilizan en un MANOVA.</a:t>
                </a:r>
              </a:p>
              <a:p>
                <a:r>
                  <a:rPr lang="es-ES_tradnl" dirty="0"/>
                  <a:t>EL primero de estos estadísticos es la </a:t>
                </a:r>
                <a14:m>
                  <m:oMath xmlns:m="http://schemas.openxmlformats.org/officeDocument/2006/math">
                    <m:r>
                      <a:rPr lang="es-ES_trad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s-ES_tradnl" dirty="0"/>
                  <a:t> de Wilks, también señalada con la mayúscula griega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s-ES_tradnl" dirty="0"/>
                  <a:t> , y su estadístico es:</a:t>
                </a:r>
              </a:p>
              <a:p>
                <a:endParaRPr lang="es-ES_tradnl" dirty="0"/>
              </a:p>
              <a:p>
                <a:endParaRPr lang="es-ES_tradnl" dirty="0"/>
              </a:p>
              <a:p>
                <a:r>
                  <a:rPr lang="es-ES_tradnl" dirty="0"/>
                  <a:t>Donde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⎹</m:t>
                    </m:r>
                    <m:r>
                      <a:rPr lang="es-E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1" i="0" smtClean="0">
                        <a:latin typeface="Cambria Math" panose="02040503050406030204" pitchFamily="18" charset="0"/>
                      </a:rPr>
                      <m:t>𝐖</m:t>
                    </m:r>
                  </m:oMath>
                </a14:m>
                <a:r>
                  <a:rPr lang="es-ES_tradnl" dirty="0"/>
                  <a:t>⎹   = determinante de la  matriz de suma de cuadrados dentro de los tratamientos y ⎹ </a:t>
                </a:r>
                <a:r>
                  <a:rPr lang="es-ES_tradnl" b="1" dirty="0"/>
                  <a:t>T </a:t>
                </a:r>
                <a:r>
                  <a:rPr lang="es-ES_tradnl" dirty="0"/>
                  <a:t>⎹ = determinante de la matriz de la suma de cuadrados totales.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C78A7530-D6A1-0344-B412-267B9038F7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87512"/>
                <a:ext cx="10515600" cy="4805363"/>
              </a:xfrm>
              <a:blipFill>
                <a:blip r:embed="rId2"/>
                <a:stretch>
                  <a:fillRect l="-1086" t="-2895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D6683A71-859C-614B-82CF-62E1F12C6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929" y="4090193"/>
            <a:ext cx="1872331" cy="74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56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6CB2A882-2ACF-7F4B-9085-F2D7513EDC6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s-ES_tradnl" dirty="0"/>
                  <a:t> de </a:t>
                </a:r>
                <a:r>
                  <a:rPr lang="es-ES_tradnl" dirty="0" err="1"/>
                  <a:t>Wilks</a:t>
                </a:r>
                <a:endParaRPr lang="es-ES_tradnl" dirty="0"/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6CB2A882-2ACF-7F4B-9085-F2D7513EDC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966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AE888618-B2DE-CD4B-843A-28B28875D0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5107" y="1523603"/>
                <a:ext cx="10978661" cy="4969272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s-ES_tradnl" sz="4100" dirty="0"/>
                  <a:t>En esencia compara la variación dentro de las muestras con la variación entre las muestras y totales.</a:t>
                </a:r>
              </a:p>
              <a:p>
                <a:endParaRPr lang="es-ES_tradnl" sz="4100" dirty="0"/>
              </a:p>
              <a:p>
                <a:r>
                  <a:rPr lang="es-ES_tradnl" sz="4100" dirty="0"/>
                  <a:t>Los elementos de la matriz </a:t>
                </a:r>
                <a:r>
                  <a:rPr lang="es-ES_tradnl" sz="4100" b="1" dirty="0"/>
                  <a:t>T</a:t>
                </a:r>
                <a:r>
                  <a:rPr lang="es-ES_tradnl" sz="4100" dirty="0"/>
                  <a:t> son:</a:t>
                </a:r>
              </a:p>
              <a:p>
                <a:endParaRPr lang="es-ES_tradnl" sz="4100" dirty="0"/>
              </a:p>
              <a:p>
                <a:endParaRPr lang="es-ES_tradnl" sz="4100" dirty="0"/>
              </a:p>
              <a:p>
                <a:r>
                  <a:rPr lang="es-ES_tradnl" sz="4100" dirty="0"/>
                  <a:t>Los elementos de la matriz </a:t>
                </a:r>
                <a:r>
                  <a:rPr lang="es-ES_tradnl" sz="4100" b="1" dirty="0"/>
                  <a:t>W </a:t>
                </a:r>
                <a:r>
                  <a:rPr lang="es-ES_tradnl" sz="4100" dirty="0"/>
                  <a:t>son:</a:t>
                </a:r>
              </a:p>
              <a:p>
                <a:endParaRPr lang="es-ES_tradnl" sz="4100" dirty="0"/>
              </a:p>
              <a:p>
                <a:endParaRPr lang="es-ES_tradnl" sz="4100" dirty="0"/>
              </a:p>
              <a:p>
                <a:r>
                  <a:rPr lang="es-ES_tradnl" sz="4100" dirty="0"/>
                  <a:t>La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s-ES_tradnl" sz="4100" dirty="0"/>
                  <a:t> de </a:t>
                </a:r>
                <a:r>
                  <a:rPr lang="es-ES_tradnl" sz="4100" dirty="0" err="1"/>
                  <a:t>Wilks</a:t>
                </a:r>
                <a:r>
                  <a:rPr lang="es-ES_tradnl" sz="4100" dirty="0"/>
                  <a:t> es probablemente el estadístico más utilizado y cuenta con una transformación para estimar un valor de “F” (la “F” de </a:t>
                </a:r>
                <a:r>
                  <a:rPr lang="es-ES_tradnl" sz="4100" dirty="0" err="1"/>
                  <a:t>Rao</a:t>
                </a:r>
                <a:r>
                  <a:rPr lang="es-ES_tradnl" sz="4100" dirty="0"/>
                  <a:t>).</a:t>
                </a:r>
              </a:p>
              <a:p>
                <a:endParaRPr lang="es-ES_tradnl" sz="4100" dirty="0"/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AE888618-B2DE-CD4B-843A-28B28875D0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5107" y="1523603"/>
                <a:ext cx="10978661" cy="4969272"/>
              </a:xfrm>
              <a:blipFill>
                <a:blip r:embed="rId3"/>
                <a:stretch>
                  <a:fillRect l="-1042" t="-3836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7D32DD20-30AB-A74D-866A-CED9AD3EC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277" y="2264966"/>
            <a:ext cx="4229100" cy="11684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B3F8376-B1D3-FF44-B3F9-7C7CBF9412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0677" y="3650135"/>
            <a:ext cx="41783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51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2F102986-83A7-0843-85A2-A2A07AA0CF5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s-ES_tradnl" dirty="0"/>
                  <a:t> de </a:t>
                </a:r>
                <a:r>
                  <a:rPr lang="es-ES_tradnl" dirty="0" err="1"/>
                  <a:t>Wilks</a:t>
                </a:r>
                <a:endParaRPr lang="es-ES_tradnl" dirty="0"/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2F102986-83A7-0843-85A2-A2A07AA0CF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966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B9B384E2-26CD-9C4C-A472-CC93799C11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05329"/>
                <a:ext cx="10515600" cy="4887545"/>
              </a:xfrm>
            </p:spPr>
            <p:txBody>
              <a:bodyPr>
                <a:normAutofit/>
              </a:bodyPr>
              <a:lstStyle/>
              <a:p>
                <a:r>
                  <a:rPr lang="es-ES_tradnl" dirty="0"/>
                  <a:t>Este estadístico está disponible en </a:t>
                </a:r>
                <a:r>
                  <a:rPr lang="es-ES_tradnl" dirty="0" err="1"/>
                  <a:t>Past</a:t>
                </a:r>
                <a:r>
                  <a:rPr lang="es-ES_tradnl" dirty="0"/>
                  <a:t>.</a:t>
                </a:r>
              </a:p>
              <a:p>
                <a:r>
                  <a:rPr lang="es-ES_tradnl" dirty="0"/>
                  <a:t>Si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s-ES_tradnl" dirty="0"/>
                  <a:t>  es pequeña indica que la variación dentro de las muestras es pequeña en relación con la  variación total dando evidencias de  que las muestras provienen de diferentes poblaciones.</a:t>
                </a:r>
              </a:p>
              <a:p>
                <a:r>
                  <a:rPr lang="es-ES_tradnl" dirty="0"/>
                  <a:t>Para su interpretación es mejor considerar la “F” de </a:t>
                </a:r>
                <a:r>
                  <a:rPr lang="es-ES_tradnl" dirty="0" err="1"/>
                  <a:t>Rao</a:t>
                </a:r>
                <a:r>
                  <a:rPr lang="es-ES_tradnl" dirty="0"/>
                  <a:t> en el mismo sentido que cualquier “F” y su probabilidad asociada.</a:t>
                </a:r>
              </a:p>
              <a:p>
                <a:r>
                  <a:rPr lang="es-ES_tradnl" dirty="0"/>
                  <a:t>También se puede interpretar como el producto de </a:t>
                </a:r>
                <a:r>
                  <a:rPr lang="es-ES_tradnl" dirty="0" err="1"/>
                  <a:t>eigenvalores</a:t>
                </a:r>
                <a:r>
                  <a:rPr lang="es-ES_tradnl" dirty="0"/>
                  <a:t> de la matriz resultante de </a:t>
                </a:r>
                <a:r>
                  <a:rPr lang="es-ES_tradnl" b="1" dirty="0"/>
                  <a:t>W</a:t>
                </a:r>
                <a:r>
                  <a:rPr lang="es-ES_tradnl" b="1" baseline="30000" dirty="0"/>
                  <a:t>-1</a:t>
                </a:r>
                <a:r>
                  <a:rPr lang="es-ES_tradnl" b="1" dirty="0"/>
                  <a:t> B</a:t>
                </a:r>
                <a:r>
                  <a:rPr lang="es-ES_tradnl" dirty="0"/>
                  <a:t> : </a:t>
                </a:r>
              </a:p>
              <a:p>
                <a:endParaRPr lang="es-ES_tradnl" dirty="0"/>
              </a:p>
              <a:p>
                <a:r>
                  <a:rPr lang="es-ES_tradnl" b="1" dirty="0"/>
                  <a:t>B </a:t>
                </a:r>
                <a:r>
                  <a:rPr lang="es-ES_tradnl" dirty="0"/>
                  <a:t>es la matriz de suma de cuadrados entre tratamientos.</a:t>
                </a:r>
                <a:endParaRPr lang="es-ES_tradnl" b="1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B9B384E2-26CD-9C4C-A472-CC93799C11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05329"/>
                <a:ext cx="10515600" cy="4887545"/>
              </a:xfrm>
              <a:blipFill>
                <a:blip r:embed="rId3"/>
                <a:stretch>
                  <a:fillRect l="-1087" t="-2078" r="-966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DF73103D-7B29-6B4C-99E0-5E7C7DD32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5370" y="4858970"/>
            <a:ext cx="22860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19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4E6E8C-C7D4-6545-877D-D72145B64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La traza de </a:t>
            </a:r>
            <a:r>
              <a:rPr lang="es-ES_tradnl" dirty="0" err="1"/>
              <a:t>Pillai</a:t>
            </a:r>
            <a:endParaRPr lang="es-ES_trad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900A43-43A5-4642-BA4F-45C411FC5F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08736"/>
                <a:ext cx="10515600" cy="471621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s-ES_tradnl" sz="3200" dirty="0"/>
                  <a:t>La traza de </a:t>
                </a:r>
                <a:r>
                  <a:rPr lang="es-ES_tradnl" sz="3200" dirty="0" err="1"/>
                  <a:t>Pillai</a:t>
                </a:r>
                <a:r>
                  <a:rPr lang="es-ES_tradnl" sz="3200" dirty="0"/>
                  <a:t> es el segundo estadístico más utilizado en MANOVA.</a:t>
                </a:r>
              </a:p>
              <a:p>
                <a:r>
                  <a:rPr lang="es-ES_tradnl" sz="3200" dirty="0"/>
                  <a:t>Es un estadístico más robusto que la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s-ES_tradnl" sz="3200" dirty="0"/>
                  <a:t> de </a:t>
                </a:r>
                <a:r>
                  <a:rPr lang="es-ES_tradnl" sz="3200" dirty="0" err="1"/>
                  <a:t>Wilks</a:t>
                </a:r>
                <a:r>
                  <a:rPr lang="es-ES_tradnl" sz="3200" dirty="0"/>
                  <a:t> y también está disponible en </a:t>
                </a:r>
                <a:r>
                  <a:rPr lang="es-ES_tradnl" sz="3200" dirty="0" err="1"/>
                  <a:t>Past</a:t>
                </a:r>
                <a:r>
                  <a:rPr lang="es-ES_tradnl" sz="3200" dirty="0"/>
                  <a:t>.</a:t>
                </a:r>
              </a:p>
              <a:p>
                <a:r>
                  <a:rPr lang="es-ES_tradnl" sz="3200" dirty="0"/>
                  <a:t>Se obtiene a partir de los  </a:t>
                </a:r>
                <a:r>
                  <a:rPr lang="es-ES_tradnl" sz="3200" dirty="0" err="1"/>
                  <a:t>eigenvalores</a:t>
                </a:r>
                <a:r>
                  <a:rPr lang="es-ES_tradnl" sz="3200" dirty="0"/>
                  <a:t> </a:t>
                </a:r>
                <a14:m>
                  <m:oMath xmlns:m="http://schemas.openxmlformats.org/officeDocument/2006/math">
                    <m:r>
                      <a:rPr lang="es-ES_tradnl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s-ES" sz="32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s-ES_tradnl" sz="3200" baseline="-25000" dirty="0"/>
                  <a:t>  </a:t>
                </a:r>
                <a:r>
                  <a:rPr lang="es-ES_tradnl" sz="3200" dirty="0"/>
                  <a:t>hasta </a:t>
                </a:r>
                <a14:m>
                  <m:oMath xmlns:m="http://schemas.openxmlformats.org/officeDocument/2006/math">
                    <m:r>
                      <a:rPr lang="es-ES_tradnl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s-ES_tradnl" sz="3200" baseline="-25000" dirty="0"/>
                  <a:t>p </a:t>
                </a:r>
                <a:r>
                  <a:rPr lang="es-ES_tradnl" sz="3200" dirty="0"/>
                  <a:t> de la matriz producto </a:t>
                </a:r>
                <a:r>
                  <a:rPr lang="es-ES_tradnl" sz="3200" b="1" dirty="0"/>
                  <a:t>W</a:t>
                </a:r>
                <a:r>
                  <a:rPr lang="es-ES_tradnl" sz="3200" b="1" baseline="30000" dirty="0"/>
                  <a:t>-1</a:t>
                </a:r>
                <a:r>
                  <a:rPr lang="es-ES_tradnl" sz="3200" b="1" dirty="0"/>
                  <a:t> B </a:t>
                </a:r>
                <a:endParaRPr lang="es-ES_tradnl" sz="3200" dirty="0"/>
              </a:p>
              <a:p>
                <a:r>
                  <a:rPr lang="es-ES_tradnl" sz="3200" dirty="0"/>
                  <a:t>Su expresión  es V:</a:t>
                </a:r>
              </a:p>
              <a:p>
                <a:endParaRPr lang="es-ES_tradnl" dirty="0"/>
              </a:p>
              <a:p>
                <a:r>
                  <a:rPr lang="es-ES_tradnl" dirty="0"/>
                  <a:t>Valores grandes de V indican diferencias entre tratamientos, y se puede transformar directamente en un valor de “F”.</a:t>
                </a:r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900A43-43A5-4642-BA4F-45C411FC5F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08736"/>
                <a:ext cx="10515600" cy="4716218"/>
              </a:xfrm>
              <a:blipFill>
                <a:blip r:embed="rId2"/>
                <a:stretch>
                  <a:fillRect l="-1327" t="-3485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BA7EF135-8CA3-1F46-89A7-7756ADD79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793" y="4127990"/>
            <a:ext cx="27686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769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1707</TotalTime>
  <Words>900</Words>
  <Application>Microsoft Macintosh PowerPoint</Application>
  <PresentationFormat>Panorámica</PresentationFormat>
  <Paragraphs>85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8. Análisis multivariado de varianza (MANOVA) 2.</vt:lpstr>
      <vt:lpstr>Pruebas de significancia multivariadas</vt:lpstr>
      <vt:lpstr>MANOVA</vt:lpstr>
      <vt:lpstr>Distribución normal multivadriada</vt:lpstr>
      <vt:lpstr>TABLA DE ANOVA</vt:lpstr>
      <vt:lpstr>Calculo de F en un MANOVA</vt:lpstr>
      <vt:lpstr>Λ de Wilks</vt:lpstr>
      <vt:lpstr>Λ de Wilks</vt:lpstr>
      <vt:lpstr>La traza de Pillai</vt:lpstr>
      <vt:lpstr>Otros estadísticos para calcular “F”</vt:lpstr>
      <vt:lpstr>Estadísticos  vistos y sus aproximaciones a “F”</vt:lpstr>
      <vt:lpstr>Prueba de igualdad de matrices de covarianzas</vt:lpstr>
      <vt:lpstr>Prueba M de Box</vt:lpstr>
      <vt:lpstr>Prueba M de Box</vt:lpstr>
      <vt:lpstr>Calculo de MANOVA y M de Box en Past</vt:lpstr>
      <vt:lpstr>MANOVA en Past.</vt:lpstr>
      <vt:lpstr>Prueba de homogeneidad de varianzas y covarianzas </vt:lpstr>
      <vt:lpstr>Tarea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Álgebra Matricial 2</dc:title>
  <dc:creator>Microsoft Office User</dc:creator>
  <cp:lastModifiedBy>Microsoft Office User</cp:lastModifiedBy>
  <cp:revision>143</cp:revision>
  <dcterms:created xsi:type="dcterms:W3CDTF">2020-08-16T23:31:45Z</dcterms:created>
  <dcterms:modified xsi:type="dcterms:W3CDTF">2020-09-20T01:15:11Z</dcterms:modified>
</cp:coreProperties>
</file>