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73" r:id="rId5"/>
    <p:sldId id="274" r:id="rId6"/>
    <p:sldId id="276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1"/>
    <p:restoredTop sz="91531"/>
  </p:normalViewPr>
  <p:slideViewPr>
    <p:cSldViewPr snapToGrid="0" snapToObjects="1">
      <p:cViewPr varScale="1">
        <p:scale>
          <a:sx n="107" d="100"/>
          <a:sy n="107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C50A5-DE76-F646-96EF-AF7F2EB3855E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652C6-EEBB-C64F-88F3-EAF99130CD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019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EA35D-13BB-EC41-A15A-285524B35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F962AB-E8EB-9540-8B63-754737910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D9306-3720-B646-99B3-298C3490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B50BC-5F2B-744B-9F4F-E778EDF5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ABC2B-903B-DC4C-9505-F6332302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2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F169-89C4-CD42-A83E-3E6DA331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BA3FE2-BC30-1941-A5E8-DCCD7C5D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764F0-5D16-A444-8E5D-11FB630D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4750C-BFC7-9044-A406-68524129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08B71-BB25-B746-B6B4-88E1C22A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109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70FB95-DE5E-B949-9798-D658C224F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C5C57A-E7C1-514B-AEC5-A2EB0808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63391-4CFF-E548-B831-FDC6253C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B203D-7C70-A24B-86FC-E0E9B846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2CA4B-5827-1E42-B563-199A1651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017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F46C-C47A-4A47-A83B-1EF6A764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A4B2D-4F19-6646-837C-494637C74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FB8B22-9C51-6C49-91FA-297F87EF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63DAAF-A6C5-4746-8027-D243F423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40136-6C76-7847-9A47-E0C53253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00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B1771-A615-CB48-85F5-B624FCBC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1A2270-D99D-BD49-9600-7F05E804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234FB0-C5C4-D946-B6DE-D064AD97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DA469-9C7B-B443-B60A-637174DC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20D3E-3C8B-A849-AD7D-F4D3299D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217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A38F9-1EC6-3A41-869A-F0DAEFEA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3665F-3445-7840-BB85-305D3BC21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7DCAA5-DC66-F14B-87D1-E0DE37588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206A6F-AE0E-6E40-8E18-13B797A5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919871-5E34-7649-B4DA-B7448948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8CE479-CD55-7E49-B1C2-3AF3B83B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164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2A217-EB49-D044-9E06-23CA8DDE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685964-A397-184F-8422-7EAC265CF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34AFB2-043C-7344-BABD-EB418FCF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99AEF4-7CC1-164C-9DCF-3C65353E6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6CCAD-4098-1A4F-A04C-630CBDE19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0E7939-52D7-7B48-B2CB-2B0372D9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216225-40C0-0442-BE3D-C5B48CD9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C8B441-F36D-5048-98A6-2D4D471C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582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F472A-79CF-2043-BF5D-AC548D2E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701B84-2BF2-A248-A921-E276CE8F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B26188-9311-E94C-BB5A-27421AFD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3C2B4F-A19F-6849-8903-1149B2C8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137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6984C8-7ACA-D84E-846F-D8B6FBAD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B35BF4-6954-344C-8651-CCC57A49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CDB63D-F5D6-AA48-8F64-4941C7BB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416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070A4-07AD-A541-9AF1-6DB9BB3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C0B0E-B14E-ED4A-AD13-047BD9D5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ECCE51-7CF4-9542-A5D0-F4C941F3D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2CA63-7634-8F4C-AB56-20F76C28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A04C04-290C-0E41-99E6-8E587480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8686B-24B1-ED4B-88B1-7FB6AB5C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379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AA354-9142-5B48-88B6-16B67F01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BEA4D3-5138-4D4F-B193-6D002FD9C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7D8654-98F5-FA4C-B306-5B990084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4D82BE-0092-9F4F-A34E-D7EAD56F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A28A63-83FD-0A49-B9A7-4ABDB147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291717-6602-814A-8EF7-1C5758EF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453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4668B5-8BBB-9346-9860-C177FC8E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F0A70F-084C-5941-A6E0-4A457E32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D3F0C-C0E1-BA48-A55F-EAC40C0AC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7394-D902-334D-910C-4EB58D5CAC38}" type="datetimeFigureOut">
              <a:rPr lang="es-ES_tradnl" smtClean="0"/>
              <a:t>27/9/20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C00F0-C7A3-C94B-A2E9-B4BFFA0ED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CE1C6B-C228-B74D-8E34-42761AE0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79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EF53B-350E-334F-9CBF-B5EA60E36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9. Análisis multivariado de varianza (MANOVA) 3 y Regresión Múltiple.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2A88D1-400E-FB44-81F8-627C4C317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Dr. Humberto </a:t>
            </a:r>
            <a:r>
              <a:rPr lang="es-ES_tradnl" dirty="0" err="1"/>
              <a:t>Suzán</a:t>
            </a:r>
            <a:r>
              <a:rPr lang="es-ES_tradnl" dirty="0"/>
              <a:t> </a:t>
            </a:r>
            <a:r>
              <a:rPr lang="es-ES_tradnl" dirty="0" err="1"/>
              <a:t>Azpiri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732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r>
              <a:rPr lang="es-MX" dirty="0"/>
              <a:t>Archivo “</a:t>
            </a:r>
            <a:r>
              <a:rPr lang="es-MX" dirty="0" err="1"/>
              <a:t>Dogs</a:t>
            </a:r>
            <a:r>
              <a:rPr lang="es-MX" dirty="0"/>
              <a:t>” de JMP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/>
          <a:lstStyle/>
          <a:p>
            <a:r>
              <a:rPr lang="es-MX" dirty="0"/>
              <a:t>Para ejemplificar MANOVA en JMP usaremos un archivo de JMP denominado “</a:t>
            </a:r>
            <a:r>
              <a:rPr lang="es-MX" dirty="0" err="1"/>
              <a:t>Dogs</a:t>
            </a:r>
            <a:r>
              <a:rPr lang="es-MX" dirty="0"/>
              <a:t>”.</a:t>
            </a:r>
          </a:p>
          <a:p>
            <a:r>
              <a:rPr lang="es-MX" dirty="0"/>
              <a:t>Se presentan datos de un tratamiento con dos drogas aplicados a dos profundidades en 16 perros donde se realizaron mediciones de histamina en 5 tiempos:</a:t>
            </a:r>
          </a:p>
        </p:txBody>
      </p:sp>
      <p:pic>
        <p:nvPicPr>
          <p:cNvPr id="4" name="Imagen 3" descr="JMP - [Dogs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1" y="3543300"/>
            <a:ext cx="7130556" cy="32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s-MX" dirty="0"/>
              <a:t>Diseño MANOVA factorial.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9300" y="1406525"/>
            <a:ext cx="10515600" cy="4351338"/>
          </a:xfrm>
        </p:spPr>
        <p:txBody>
          <a:bodyPr/>
          <a:lstStyle/>
          <a:p>
            <a:r>
              <a:rPr lang="es-MX" dirty="0"/>
              <a:t>En este caso usaremos las variables </a:t>
            </a:r>
            <a:r>
              <a:rPr lang="es-MX" dirty="0" err="1"/>
              <a:t>Drug</a:t>
            </a:r>
            <a:r>
              <a:rPr lang="es-MX" dirty="0"/>
              <a:t> y Deep para construir un diseño factorial simple con Hist0 y Hist1 como variables de respuesta:</a:t>
            </a:r>
          </a:p>
          <a:p>
            <a:r>
              <a:rPr lang="es-MX" dirty="0"/>
              <a:t>Modelo factorial: Y= µ+</a:t>
            </a:r>
            <a:r>
              <a:rPr lang="es-MX" dirty="0" err="1"/>
              <a:t>Drug</a:t>
            </a:r>
            <a:r>
              <a:rPr lang="es-MX" baseline="-25000" dirty="0" err="1"/>
              <a:t>i</a:t>
            </a:r>
            <a:r>
              <a:rPr lang="es-MX" baseline="-25000" dirty="0"/>
              <a:t> </a:t>
            </a:r>
            <a:r>
              <a:rPr lang="es-MX" dirty="0"/>
              <a:t> +</a:t>
            </a:r>
            <a:r>
              <a:rPr lang="es-MX" dirty="0" err="1"/>
              <a:t>Deep</a:t>
            </a:r>
            <a:r>
              <a:rPr lang="es-MX" baseline="-25000" dirty="0" err="1"/>
              <a:t>j</a:t>
            </a:r>
            <a:r>
              <a:rPr lang="es-MX" baseline="-25000" dirty="0"/>
              <a:t>  </a:t>
            </a:r>
            <a:r>
              <a:rPr lang="es-MX" dirty="0"/>
              <a:t>+(</a:t>
            </a:r>
            <a:r>
              <a:rPr lang="es-MX" dirty="0" err="1"/>
              <a:t>DrugDeep</a:t>
            </a:r>
            <a:r>
              <a:rPr lang="es-MX" dirty="0"/>
              <a:t>)</a:t>
            </a:r>
            <a:r>
              <a:rPr lang="es-MX" baseline="-25000" dirty="0" err="1"/>
              <a:t>ij</a:t>
            </a:r>
            <a:r>
              <a:rPr lang="es-MX" baseline="-25000" dirty="0"/>
              <a:t>   </a:t>
            </a:r>
            <a:r>
              <a:rPr lang="es-MX" dirty="0"/>
              <a:t>+</a:t>
            </a:r>
            <a:r>
              <a:rPr lang="es-MX" dirty="0" err="1"/>
              <a:t>e</a:t>
            </a:r>
            <a:r>
              <a:rPr lang="es-MX" normalizeH="1" baseline="-25000" dirty="0" err="1"/>
              <a:t>ij</a:t>
            </a:r>
            <a:endParaRPr lang="es-MX" normalizeH="1" baseline="-25000" dirty="0"/>
          </a:p>
          <a:p>
            <a:r>
              <a:rPr lang="es-MX" dirty="0"/>
              <a:t>En JMP se selecciona en la pestaña ANALIZE el icono </a:t>
            </a:r>
            <a:r>
              <a:rPr lang="es-MX" dirty="0" err="1"/>
              <a:t>Fit</a:t>
            </a:r>
            <a:r>
              <a:rPr lang="es-MX" dirty="0"/>
              <a:t> </a:t>
            </a:r>
            <a:r>
              <a:rPr lang="es-MX" dirty="0" err="1"/>
              <a:t>Model</a:t>
            </a:r>
            <a:endParaRPr lang="es-MX" dirty="0"/>
          </a:p>
          <a:p>
            <a:r>
              <a:rPr lang="es-MX" dirty="0"/>
              <a:t>Se construye el modelo seleccionando “Manova” en “Personality”</a:t>
            </a: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77" y="3869145"/>
            <a:ext cx="2619730" cy="2158579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4279900" y="4762500"/>
            <a:ext cx="1308100" cy="185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93" y="3926896"/>
            <a:ext cx="3606407" cy="2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9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/>
          <a:lstStyle/>
          <a:p>
            <a:r>
              <a:rPr lang="es-MX" dirty="0"/>
              <a:t>Diseño  MANOVA factorial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58900"/>
            <a:ext cx="6045200" cy="4818063"/>
          </a:xfrm>
        </p:spPr>
        <p:txBody>
          <a:bodyPr/>
          <a:lstStyle/>
          <a:p>
            <a:r>
              <a:rPr lang="es-MX" dirty="0"/>
              <a:t>Posteriormente se indica en el tipo de respuesta identidad para que sea un efecto cruzado.</a:t>
            </a:r>
          </a:p>
          <a:p>
            <a:r>
              <a:rPr lang="es-MX" dirty="0"/>
              <a:t>El efecto general se analiza en </a:t>
            </a:r>
            <a:r>
              <a:rPr lang="es-MX" dirty="0" err="1"/>
              <a:t>Whole</a:t>
            </a:r>
            <a:r>
              <a:rPr lang="es-MX" dirty="0"/>
              <a:t> </a:t>
            </a:r>
            <a:r>
              <a:rPr lang="es-MX" dirty="0" err="1"/>
              <a:t>Model</a:t>
            </a:r>
            <a:r>
              <a:rPr lang="es-MX" dirty="0"/>
              <a:t>, y se ve que no hay efecto ni en droga ni en la interacción , por lo que procedemos a analizar Deep que es donde hay diferencias</a:t>
            </a:r>
          </a:p>
          <a:p>
            <a:endParaRPr lang="es-MX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39" y="0"/>
            <a:ext cx="1564121" cy="2895178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2362201"/>
            <a:ext cx="3391316" cy="46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Diseño MANOVA Factorial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Finalmente en Deep podemos pedir detalles, una gráfica y el contraste donde tuvimos diferencias significativas.</a:t>
            </a:r>
          </a:p>
          <a:p>
            <a:r>
              <a:rPr lang="es-MX" dirty="0"/>
              <a:t>EN este caso da un solo valor de F pues solo comparaba 2 grupos (T de </a:t>
            </a:r>
            <a:r>
              <a:rPr lang="es-MX" dirty="0" err="1"/>
              <a:t>Hotteling</a:t>
            </a:r>
            <a:r>
              <a:rPr lang="es-MX" dirty="0"/>
              <a:t>).</a:t>
            </a:r>
          </a:p>
        </p:txBody>
      </p:sp>
      <p:pic>
        <p:nvPicPr>
          <p:cNvPr id="7" name="Marcador de contenido 6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52" y="365125"/>
            <a:ext cx="4002786" cy="5811838"/>
          </a:xfrm>
        </p:spPr>
      </p:pic>
    </p:spTree>
    <p:extLst>
      <p:ext uri="{BB962C8B-B14F-4D97-AF65-F5344CB8AC3E}">
        <p14:creationId xmlns:p14="http://schemas.microsoft.com/office/powerpoint/2010/main" val="429406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Observaciones repetidas en el tiempo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El modelo anterior no era el adecuado pues las variables de respuesta pueden presentar </a:t>
            </a:r>
            <a:r>
              <a:rPr lang="es-MX" dirty="0" err="1"/>
              <a:t>autocorrelación</a:t>
            </a:r>
            <a:r>
              <a:rPr lang="es-MX" dirty="0"/>
              <a:t> al ser observaciones repetidas en el mismo individuo.</a:t>
            </a:r>
          </a:p>
          <a:p>
            <a:r>
              <a:rPr lang="es-MX" dirty="0"/>
              <a:t>El modelo adecuado debe incluir la variable tiempo.</a:t>
            </a:r>
          </a:p>
          <a:p>
            <a:r>
              <a:rPr lang="es-MX" dirty="0"/>
              <a:t>JMP lo hace automáticamente</a:t>
            </a:r>
          </a:p>
          <a:p>
            <a:r>
              <a:rPr lang="es-MX" dirty="0"/>
              <a:t>En este caso añadimos </a:t>
            </a:r>
            <a:r>
              <a:rPr lang="es-MX" dirty="0" err="1"/>
              <a:t>Hist</a:t>
            </a:r>
            <a:r>
              <a:rPr lang="es-MX" dirty="0"/>
              <a:t> 3</a:t>
            </a:r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28" y="1986506"/>
            <a:ext cx="5386607" cy="4007893"/>
          </a:xfrm>
        </p:spPr>
      </p:pic>
    </p:spTree>
    <p:extLst>
      <p:ext uri="{BB962C8B-B14F-4D97-AF65-F5344CB8AC3E}">
        <p14:creationId xmlns:p14="http://schemas.microsoft.com/office/powerpoint/2010/main" val="6296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4600" cy="955675"/>
          </a:xfrm>
        </p:spPr>
        <p:txBody>
          <a:bodyPr>
            <a:normAutofit fontScale="90000"/>
          </a:bodyPr>
          <a:lstStyle/>
          <a:p>
            <a:r>
              <a:rPr lang="es-MX" dirty="0"/>
              <a:t>Observaciones repetidas en el tiempo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5970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En </a:t>
            </a:r>
            <a:r>
              <a:rPr lang="es-MX" dirty="0" err="1"/>
              <a:t>choose</a:t>
            </a:r>
            <a:r>
              <a:rPr lang="es-MX" dirty="0"/>
              <a:t> response se selecciona </a:t>
            </a:r>
            <a:r>
              <a:rPr lang="es-MX" dirty="0" err="1"/>
              <a:t>Repeated</a:t>
            </a:r>
            <a:r>
              <a:rPr lang="es-MX" dirty="0"/>
              <a:t> </a:t>
            </a:r>
            <a:r>
              <a:rPr lang="es-MX" dirty="0" err="1"/>
              <a:t>Measures</a:t>
            </a:r>
            <a:r>
              <a:rPr lang="es-MX" dirty="0"/>
              <a:t> y aparece el siguiente dialogo: </a:t>
            </a:r>
          </a:p>
          <a:p>
            <a:r>
              <a:rPr lang="es-MX" dirty="0"/>
              <a:t>Al aceptar la nueva variable tiempo se generara un análisis multivariado de observaciones repetidas en el tiempo.</a:t>
            </a:r>
          </a:p>
          <a:p>
            <a:r>
              <a:rPr lang="es-MX" dirty="0"/>
              <a:t>El análisis se partirá en el efecto global y el efecto dentro de individuos (el cuál es multivariado)</a:t>
            </a:r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365125"/>
            <a:ext cx="4546600" cy="2504744"/>
          </a:xfr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57" y="2869869"/>
            <a:ext cx="2859738" cy="3877978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5892800" y="4433889"/>
            <a:ext cx="2502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495800" y="5194300"/>
            <a:ext cx="3899757" cy="1230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3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Observaciones repetidas en el tiempo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Se ve el efecto global (el modelo presenta diferencias significativas)</a:t>
            </a:r>
          </a:p>
          <a:p>
            <a:r>
              <a:rPr lang="es-MX" dirty="0"/>
              <a:t>Hay diferencias significativas en el tiempo</a:t>
            </a:r>
          </a:p>
          <a:p>
            <a:r>
              <a:rPr lang="es-MX" dirty="0"/>
              <a:t>Se ve que existe la triple interacción profundidad y tiempo, que donde se debe realizar el análisis de contrastes</a:t>
            </a:r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97" y="1924554"/>
            <a:ext cx="4163006" cy="4153480"/>
          </a:xfrm>
        </p:spPr>
      </p:pic>
      <p:cxnSp>
        <p:nvCxnSpPr>
          <p:cNvPr id="7" name="Conector recto de flecha 6"/>
          <p:cNvCxnSpPr/>
          <p:nvPr/>
        </p:nvCxnSpPr>
        <p:spPr>
          <a:xfrm>
            <a:off x="3975100" y="2895600"/>
            <a:ext cx="2706397" cy="17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765800" y="4610100"/>
            <a:ext cx="915697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165600" y="3505200"/>
            <a:ext cx="2413000" cy="36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1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Observaciones Repetidas en el Tiempo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Contrastes finales:</a:t>
            </a:r>
          </a:p>
          <a:p>
            <a:r>
              <a:rPr lang="es-MX" dirty="0"/>
              <a:t>El análisis no da información de la correlación canónica.</a:t>
            </a:r>
          </a:p>
          <a:p>
            <a:endParaRPr lang="es-MX" dirty="0"/>
          </a:p>
          <a:p>
            <a:r>
              <a:rPr lang="es-MX" dirty="0"/>
              <a:t>EN JMP, SAS y R se pueden construir los diseños experimentales más complejos para MANOVA.</a:t>
            </a:r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39" y="1690688"/>
            <a:ext cx="3864122" cy="4351338"/>
          </a:xfrm>
        </p:spPr>
      </p:pic>
    </p:spTree>
    <p:extLst>
      <p:ext uri="{BB962C8B-B14F-4D97-AF65-F5344CB8AC3E}">
        <p14:creationId xmlns:p14="http://schemas.microsoft.com/office/powerpoint/2010/main" val="278124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Tarea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</a:t>
            </a:r>
            <a:r>
              <a:rPr lang="es-MX" dirty="0" err="1"/>
              <a:t>past</a:t>
            </a:r>
            <a:r>
              <a:rPr lang="es-MX" dirty="0"/>
              <a:t> con los datos de perros todo haga los análisis de ANOSIM y PERMANOVA </a:t>
            </a:r>
          </a:p>
        </p:txBody>
      </p:sp>
    </p:spTree>
    <p:extLst>
      <p:ext uri="{BB962C8B-B14F-4D97-AF65-F5344CB8AC3E}">
        <p14:creationId xmlns:p14="http://schemas.microsoft.com/office/powerpoint/2010/main" val="178871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Regresión y Regresión múltiple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la siguiente sesión presentaremos un resumen de regresión lineal simple y sus extensiones en regresión múltiple y </a:t>
            </a:r>
            <a:r>
              <a:rPr lang="es-MX"/>
              <a:t>regresión multivariada.</a:t>
            </a:r>
          </a:p>
        </p:txBody>
      </p:sp>
    </p:spTree>
    <p:extLst>
      <p:ext uri="{BB962C8B-B14F-4D97-AF65-F5344CB8AC3E}">
        <p14:creationId xmlns:p14="http://schemas.microsoft.com/office/powerpoint/2010/main" val="412808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8A640-D5C8-894D-8103-8C18AAE7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Diseños y modelos en MANOVA y en regresión múltiple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0D887-A08B-2E40-BCCA-2F5ACD80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esta sección usaremos el capítulo 4 del libro de </a:t>
            </a:r>
            <a:r>
              <a:rPr lang="es-ES_tradnl" dirty="0" err="1"/>
              <a:t>Manly</a:t>
            </a:r>
            <a:r>
              <a:rPr lang="es-ES_tradnl" dirty="0"/>
              <a:t> (2005), páginas 35 a 57. </a:t>
            </a:r>
          </a:p>
          <a:p>
            <a:r>
              <a:rPr lang="es-ES_tradnl" dirty="0"/>
              <a:t>Un apoyo importante es el libro de Zar (2010) capítulo 16  (análisis de varianza multivariado). Páginas 316-326,  y el  capítulo 20 (Regresión múltiple ) páginas 419-449.</a:t>
            </a:r>
          </a:p>
          <a:p>
            <a:r>
              <a:rPr lang="es-ES_tradnl" dirty="0"/>
              <a:t>En el manual de Past4 (2019), páginas 123-127, 150. </a:t>
            </a:r>
          </a:p>
        </p:txBody>
      </p:sp>
    </p:spTree>
    <p:extLst>
      <p:ext uri="{BB962C8B-B14F-4D97-AF65-F5344CB8AC3E}">
        <p14:creationId xmlns:p14="http://schemas.microsoft.com/office/powerpoint/2010/main" val="153635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3832D-7F9E-5B4E-A38F-A56CE0CC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Distribución normal </a:t>
            </a:r>
            <a:r>
              <a:rPr lang="es-ES_tradnl" dirty="0" err="1"/>
              <a:t>multivadriada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922B74-5D9F-E847-B301-C6E91257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Tanto la T</a:t>
            </a:r>
            <a:r>
              <a:rPr lang="es-ES_tradnl" baseline="30000" dirty="0"/>
              <a:t>2</a:t>
            </a:r>
            <a:r>
              <a:rPr lang="es-ES_tradnl" dirty="0"/>
              <a:t> de </a:t>
            </a:r>
            <a:r>
              <a:rPr lang="es-ES_tradnl" dirty="0" err="1"/>
              <a:t>Hotteling</a:t>
            </a:r>
            <a:r>
              <a:rPr lang="es-ES_tradnl" dirty="0"/>
              <a:t> como el MANOVA requieren una distribución normal multivariada de los datos la cual puede ser representada en forma </a:t>
            </a:r>
            <a:r>
              <a:rPr lang="es-ES_tradnl" dirty="0" err="1"/>
              <a:t>bivariada</a:t>
            </a:r>
            <a:r>
              <a:rPr lang="es-ES_tradnl" dirty="0"/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1C8DD0-9ECE-784B-BAA2-F5CD1260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784" y="3071681"/>
            <a:ext cx="6260612" cy="34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4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F4FA4-B28F-8949-A72A-7AFBD5B9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224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Alguna rutinas relacionadas a MANOVA en </a:t>
            </a:r>
            <a:r>
              <a:rPr lang="es-ES_tradnl" dirty="0" err="1"/>
              <a:t>Past</a:t>
            </a:r>
            <a:r>
              <a:rPr lang="es-ES_tradnl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A5593-0419-F444-831C-54A178C6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336"/>
            <a:ext cx="10515600" cy="4673627"/>
          </a:xfrm>
        </p:spPr>
        <p:txBody>
          <a:bodyPr>
            <a:normAutofit/>
          </a:bodyPr>
          <a:lstStyle/>
          <a:p>
            <a:r>
              <a:rPr lang="es-ES_tradnl" dirty="0"/>
              <a:t>Análisis de </a:t>
            </a:r>
            <a:r>
              <a:rPr lang="es-ES_tradnl" dirty="0" err="1"/>
              <a:t>similaridades</a:t>
            </a:r>
            <a:r>
              <a:rPr lang="es-ES_tradnl" dirty="0"/>
              <a:t> (ANOSIM).</a:t>
            </a:r>
          </a:p>
          <a:p>
            <a:pPr lvl="1"/>
            <a:r>
              <a:rPr lang="es-ES_tradnl" dirty="0"/>
              <a:t>Es una técnica no paramétrica basada en pruebas de significancia de  distancias de dos o mas grupos (Ho: los grupos son similares).</a:t>
            </a:r>
          </a:p>
          <a:p>
            <a:pPr lvl="1"/>
            <a:r>
              <a:rPr lang="es-ES_tradnl" dirty="0"/>
              <a:t>Las distancias se convierten a rangos (como en la prueba de </a:t>
            </a:r>
            <a:r>
              <a:rPr lang="es-ES_tradnl" dirty="0" err="1"/>
              <a:t>Kruskal</a:t>
            </a:r>
            <a:r>
              <a:rPr lang="es-ES_tradnl" dirty="0"/>
              <a:t> Wallis).</a:t>
            </a:r>
          </a:p>
          <a:p>
            <a:pPr lvl="1"/>
            <a:r>
              <a:rPr lang="es-ES_tradnl" dirty="0"/>
              <a:t>El estadístico de prueba es R  donde </a:t>
            </a:r>
            <a:r>
              <a:rPr lang="es-ES_tradnl" dirty="0" err="1"/>
              <a:t>r</a:t>
            </a:r>
            <a:r>
              <a:rPr lang="es-ES_tradnl" baseline="-25000" dirty="0" err="1"/>
              <a:t>b</a:t>
            </a:r>
            <a:r>
              <a:rPr lang="es-ES_tradnl" baseline="-25000" dirty="0"/>
              <a:t> </a:t>
            </a:r>
            <a:r>
              <a:rPr lang="es-ES_tradnl" dirty="0"/>
              <a:t> es el rango medio de distancias entre grupos y </a:t>
            </a:r>
            <a:r>
              <a:rPr lang="es-ES_tradnl" dirty="0" err="1"/>
              <a:t>r</a:t>
            </a:r>
            <a:r>
              <a:rPr lang="es-ES_tradnl" baseline="-25000" dirty="0" err="1"/>
              <a:t>w</a:t>
            </a:r>
            <a:r>
              <a:rPr lang="es-ES_tradnl" dirty="0"/>
              <a:t> es el rango medio de las distancias entre grupos.</a:t>
            </a:r>
          </a:p>
          <a:p>
            <a:pPr lvl="1"/>
            <a:r>
              <a:rPr lang="es-ES_tradnl" dirty="0"/>
              <a:t>R es:</a:t>
            </a:r>
          </a:p>
          <a:p>
            <a:pPr lvl="1"/>
            <a:endParaRPr lang="es-ES_tradnl" dirty="0"/>
          </a:p>
          <a:p>
            <a:pPr lvl="1"/>
            <a:endParaRPr lang="es-ES_tradnl" dirty="0"/>
          </a:p>
          <a:p>
            <a:pPr lvl="1"/>
            <a:r>
              <a:rPr lang="es-ES_tradnl" dirty="0"/>
              <a:t>Valores grandes de R  (&gt;19) indican </a:t>
            </a:r>
            <a:r>
              <a:rPr lang="es-ES_tradnl" dirty="0" err="1"/>
              <a:t>disimilaridades</a:t>
            </a:r>
            <a:r>
              <a:rPr lang="es-ES_tradnl" dirty="0"/>
              <a:t>.</a:t>
            </a:r>
          </a:p>
          <a:p>
            <a:pPr lvl="1"/>
            <a:r>
              <a:rPr lang="es-ES_tradnl" dirty="0"/>
              <a:t>Se usan </a:t>
            </a:r>
            <a:r>
              <a:rPr lang="es-ES_tradnl" dirty="0" err="1"/>
              <a:t>ANOSIM´s</a:t>
            </a:r>
            <a:r>
              <a:rPr lang="es-ES_tradnl" dirty="0"/>
              <a:t> individuales y ajustes de </a:t>
            </a:r>
            <a:r>
              <a:rPr lang="es-ES_tradnl" dirty="0" err="1"/>
              <a:t>Bonferroni</a:t>
            </a:r>
            <a:r>
              <a:rPr lang="es-ES_tradnl" dirty="0"/>
              <a:t>  como pruebas Pos- Hoc.</a:t>
            </a:r>
          </a:p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4AB803-F5F4-2F4E-8522-54B15FDB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21" y="3970298"/>
            <a:ext cx="2565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E22EE-1E0D-0348-8FE9-99B0A8F4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Alguna rutinas relacionadas a MANOVA en </a:t>
            </a:r>
            <a:r>
              <a:rPr lang="es-ES_tradnl" dirty="0" err="1"/>
              <a:t>Past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098B83-6685-7F40-B01A-5CA78E153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Análisis de varianza multivariado no paramétrico (NPMANOVA o PERMANOVA).</a:t>
            </a:r>
          </a:p>
          <a:p>
            <a:r>
              <a:rPr lang="es-ES_tradnl" dirty="0"/>
              <a:t>Esta técnica también se basa en distancias euclidianas entre dos o mas grupos de observaciones y tiene una aproximación al valor de “F”. La Ho es que las distancias son similares.</a:t>
            </a:r>
          </a:p>
          <a:p>
            <a:r>
              <a:rPr lang="es-ES_tradnl" dirty="0"/>
              <a:t>La significancia se calcula con 9,999 permutaciones, y puede repetirse el análisis para calcular distancias entre pares usando una corrección de </a:t>
            </a:r>
            <a:r>
              <a:rPr lang="es-ES_tradnl" dirty="0" err="1"/>
              <a:t>Bonferroni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817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0D600-EF0D-3B4F-B9A9-8DA88988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ANOSIM y PERMANOVA en </a:t>
            </a:r>
            <a:r>
              <a:rPr lang="es-ES_tradnl" dirty="0" err="1"/>
              <a:t>Past</a:t>
            </a:r>
            <a:r>
              <a:rPr lang="es-ES_tradnl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85BDE-FE7C-1545-B500-16EDE16201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Datos de cráneos.</a:t>
            </a:r>
          </a:p>
          <a:p>
            <a:r>
              <a:rPr lang="es-ES_tradnl" dirty="0"/>
              <a:t>Se construye una tabla en </a:t>
            </a:r>
            <a:r>
              <a:rPr lang="es-ES_tradnl" dirty="0" err="1"/>
              <a:t>Past</a:t>
            </a:r>
            <a:r>
              <a:rPr lang="es-ES_tradnl" dirty="0"/>
              <a:t> al igual que en MANOVA, indicando la variable grupo.</a:t>
            </a:r>
          </a:p>
          <a:p>
            <a:r>
              <a:rPr lang="es-ES_tradnl" dirty="0"/>
              <a:t>En la pestaña “</a:t>
            </a:r>
            <a:r>
              <a:rPr lang="es-ES_tradnl" dirty="0" err="1"/>
              <a:t>Multivariate</a:t>
            </a:r>
            <a:r>
              <a:rPr lang="es-ES_tradnl" dirty="0"/>
              <a:t>”, Seleccionar “</a:t>
            </a:r>
            <a:r>
              <a:rPr lang="es-ES_tradnl" dirty="0" err="1"/>
              <a:t>Tests</a:t>
            </a:r>
            <a:r>
              <a:rPr lang="es-ES_tradnl" dirty="0"/>
              <a:t>” y finalmente la prueba deseada.</a:t>
            </a:r>
          </a:p>
          <a:p>
            <a:endParaRPr lang="es-ES_tradn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5B3ACA9-711B-1D46-AA14-F00CEE7B40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988149"/>
            <a:ext cx="5181600" cy="2026290"/>
          </a:xfrm>
        </p:spPr>
      </p:pic>
    </p:spTree>
    <p:extLst>
      <p:ext uri="{BB962C8B-B14F-4D97-AF65-F5344CB8AC3E}">
        <p14:creationId xmlns:p14="http://schemas.microsoft.com/office/powerpoint/2010/main" val="119694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7C439-D10B-D74E-B4E7-DA7DDEAA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es-ES_tradnl" dirty="0"/>
              <a:t>ANOSIM en </a:t>
            </a:r>
            <a:r>
              <a:rPr lang="es-ES_tradnl" dirty="0" err="1"/>
              <a:t>Past</a:t>
            </a:r>
            <a:r>
              <a:rPr lang="es-ES_tradnl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51C97E-9BD3-084D-BB5F-CA63794FB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430" y="1253331"/>
            <a:ext cx="5181600" cy="4351338"/>
          </a:xfrm>
        </p:spPr>
        <p:txBody>
          <a:bodyPr/>
          <a:lstStyle/>
          <a:p>
            <a:r>
              <a:rPr lang="es-ES_tradnl" dirty="0"/>
              <a:t>Se prueba bajo la rutina ANOSIM en este caso se rechaza la Ho.</a:t>
            </a:r>
          </a:p>
          <a:p>
            <a:endParaRPr lang="es-ES_tradnl" dirty="0"/>
          </a:p>
          <a:p>
            <a:r>
              <a:rPr lang="es-ES_tradnl" dirty="0"/>
              <a:t>Al probar los pares, los iluminados son significativamente diferentes.</a:t>
            </a:r>
          </a:p>
          <a:p>
            <a:endParaRPr lang="es-ES_tradnl" dirty="0"/>
          </a:p>
          <a:p>
            <a:r>
              <a:rPr lang="es-ES_tradnl" dirty="0"/>
              <a:t>Pueden obtenerse gráficas de Box-</a:t>
            </a:r>
            <a:r>
              <a:rPr lang="es-ES_tradnl" dirty="0" err="1"/>
              <a:t>Plot</a:t>
            </a:r>
            <a:endParaRPr lang="es-ES_tradn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C7A156B-0C8C-E74E-8638-2BC18515AF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9030" y="74500"/>
            <a:ext cx="5181600" cy="2093868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AF7A1D-BEFF-6541-AAE5-39D19C4A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10919"/>
            <a:ext cx="4625784" cy="20938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17E45F-1C49-3F45-9E14-46783CFB1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68" y="4258573"/>
            <a:ext cx="2602378" cy="22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39A2-03D1-BD4A-98EC-1728FA54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PERMANOVA en </a:t>
            </a:r>
            <a:r>
              <a:rPr lang="es-ES_tradnl" dirty="0" err="1"/>
              <a:t>Past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BE9CFE-396B-5A41-90A9-5C89AB06B4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Con los mismos datos podemos obtener en PERMANOVA la prueba  (en este caso se rechaza Ho) y la matriz de contrastes</a:t>
            </a:r>
          </a:p>
          <a:p>
            <a:endParaRPr lang="es-ES_tradnl" dirty="0"/>
          </a:p>
          <a:p>
            <a:r>
              <a:rPr lang="es-ES_tradnl" dirty="0"/>
              <a:t>En los contrastes se iluminan </a:t>
            </a:r>
            <a:r>
              <a:rPr lang="es-ES_tradnl"/>
              <a:t>los pares </a:t>
            </a:r>
            <a:r>
              <a:rPr lang="es-ES_tradnl" dirty="0"/>
              <a:t>significativamente diferentes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BF041D7-69B2-A742-85F8-9AABF8682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554746"/>
            <a:ext cx="5181600" cy="2167147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5DE437-DF0D-B340-87EA-9DC81C400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01294"/>
            <a:ext cx="4316899" cy="24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4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07F0F-6294-AA4E-8F66-49DC9898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Análisis de diseños multivariados en JMP.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A9C2-E431-8445-BADF-74E11E58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JMP presenta una plataforma más flexible que permite crear modelos multivariados de MANOVA con diseños más complicados como un factorial, diseños con bloques y con una aproximación multivariada a observaciones repetidas en el tiempo.</a:t>
            </a:r>
          </a:p>
          <a:p>
            <a:r>
              <a:rPr lang="es-ES_tradnl" dirty="0"/>
              <a:t>En esta ocasión analizaremos un diseño factorial simple y un ejemplo con observaciones repetidas en el tiempo.</a:t>
            </a:r>
          </a:p>
          <a:p>
            <a:r>
              <a:rPr lang="es-ES_tradnl" dirty="0"/>
              <a:t>SI algún día termina la pandemia procederemos a hacer los ejercicios en el centro de computo.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35001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928</Words>
  <Application>Microsoft Macintosh PowerPoint</Application>
  <PresentationFormat>Panorámica</PresentationFormat>
  <Paragraphs>76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9. Análisis multivariado de varianza (MANOVA) 3 y Regresión Múltiple.</vt:lpstr>
      <vt:lpstr>Diseños y modelos en MANOVA y en regresión múltiple</vt:lpstr>
      <vt:lpstr>Distribución normal multivadriada</vt:lpstr>
      <vt:lpstr>Alguna rutinas relacionadas a MANOVA en Past.</vt:lpstr>
      <vt:lpstr>Alguna rutinas relacionadas a MANOVA en Past</vt:lpstr>
      <vt:lpstr>ANOSIM y PERMANOVA en Past.</vt:lpstr>
      <vt:lpstr>ANOSIM en Past.</vt:lpstr>
      <vt:lpstr>PERMANOVA en Past</vt:lpstr>
      <vt:lpstr>Análisis de diseños multivariados en JMP.</vt:lpstr>
      <vt:lpstr>Archivo “Dogs” de JMP</vt:lpstr>
      <vt:lpstr>Diseño MANOVA factorial.</vt:lpstr>
      <vt:lpstr>Diseño  MANOVA factorial</vt:lpstr>
      <vt:lpstr>Diseño MANOVA Factorial </vt:lpstr>
      <vt:lpstr>Observaciones repetidas en el tiempo</vt:lpstr>
      <vt:lpstr>Observaciones repetidas en el tiempo</vt:lpstr>
      <vt:lpstr>Observaciones repetidas en el tiempo</vt:lpstr>
      <vt:lpstr>Observaciones Repetidas en el Tiempo</vt:lpstr>
      <vt:lpstr>Tarea </vt:lpstr>
      <vt:lpstr>Regresión y Regresión múltiple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Álgebra Matricial 2</dc:title>
  <dc:creator>Microsoft Office User</dc:creator>
  <cp:lastModifiedBy>Microsoft Office User</cp:lastModifiedBy>
  <cp:revision>164</cp:revision>
  <dcterms:created xsi:type="dcterms:W3CDTF">2020-08-16T23:31:45Z</dcterms:created>
  <dcterms:modified xsi:type="dcterms:W3CDTF">2020-09-27T20:47:39Z</dcterms:modified>
</cp:coreProperties>
</file>