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9D53C-E745-49E6-B068-AA481E734AD4}" type="datetimeFigureOut">
              <a:rPr lang="es-MX" smtClean="0"/>
              <a:t>31/07/2020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A5E70-6B44-4BD7-819E-53FFE4822C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81352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9D53C-E745-49E6-B068-AA481E734AD4}" type="datetimeFigureOut">
              <a:rPr lang="es-MX" smtClean="0"/>
              <a:t>31/07/2020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A5E70-6B44-4BD7-819E-53FFE4822C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63450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9D53C-E745-49E6-B068-AA481E734AD4}" type="datetimeFigureOut">
              <a:rPr lang="es-MX" smtClean="0"/>
              <a:t>31/07/2020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A5E70-6B44-4BD7-819E-53FFE4822C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2856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9D53C-E745-49E6-B068-AA481E734AD4}" type="datetimeFigureOut">
              <a:rPr lang="es-MX" smtClean="0"/>
              <a:t>31/07/2020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A5E70-6B44-4BD7-819E-53FFE4822C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6241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9D53C-E745-49E6-B068-AA481E734AD4}" type="datetimeFigureOut">
              <a:rPr lang="es-MX" smtClean="0"/>
              <a:t>31/07/2020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A5E70-6B44-4BD7-819E-53FFE4822C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8495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9D53C-E745-49E6-B068-AA481E734AD4}" type="datetimeFigureOut">
              <a:rPr lang="es-MX" smtClean="0"/>
              <a:t>31/07/2020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A5E70-6B44-4BD7-819E-53FFE4822C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75189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9D53C-E745-49E6-B068-AA481E734AD4}" type="datetimeFigureOut">
              <a:rPr lang="es-MX" smtClean="0"/>
              <a:t>31/07/2020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A5E70-6B44-4BD7-819E-53FFE4822C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21431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9D53C-E745-49E6-B068-AA481E734AD4}" type="datetimeFigureOut">
              <a:rPr lang="es-MX" smtClean="0"/>
              <a:t>31/07/2020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A5E70-6B44-4BD7-819E-53FFE4822C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34234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9D53C-E745-49E6-B068-AA481E734AD4}" type="datetimeFigureOut">
              <a:rPr lang="es-MX" smtClean="0"/>
              <a:t>31/07/2020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A5E70-6B44-4BD7-819E-53FFE4822C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52159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9D53C-E745-49E6-B068-AA481E734AD4}" type="datetimeFigureOut">
              <a:rPr lang="es-MX" smtClean="0"/>
              <a:t>31/07/2020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A5E70-6B44-4BD7-819E-53FFE4822C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78161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9D53C-E745-49E6-B068-AA481E734AD4}" type="datetimeFigureOut">
              <a:rPr lang="es-MX" smtClean="0"/>
              <a:t>31/07/2020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A5E70-6B44-4BD7-819E-53FFE4822C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73740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09D53C-E745-49E6-B068-AA481E734AD4}" type="datetimeFigureOut">
              <a:rPr lang="es-MX" smtClean="0"/>
              <a:t>31/07/2020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A5E70-6B44-4BD7-819E-53FFE4822C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19851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Estadística multivariada</a:t>
            </a:r>
            <a:endParaRPr lang="es-MX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/>
              <a:t>Dr. Humberto </a:t>
            </a:r>
            <a:r>
              <a:rPr lang="es-MX" dirty="0" err="1" smtClean="0"/>
              <a:t>Suzán</a:t>
            </a:r>
            <a:r>
              <a:rPr lang="es-MX" dirty="0" smtClean="0"/>
              <a:t> </a:t>
            </a:r>
            <a:r>
              <a:rPr lang="es-MX" dirty="0" err="1" smtClean="0"/>
              <a:t>Azpiri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6226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Procedimientos generales del curso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/>
              <a:t> </a:t>
            </a:r>
            <a:r>
              <a:rPr lang="es-MX" dirty="0" smtClean="0"/>
              <a:t>En la clase de cada lunes </a:t>
            </a:r>
            <a:r>
              <a:rPr lang="es-MX" dirty="0" smtClean="0"/>
              <a:t>se les entregará </a:t>
            </a:r>
            <a:r>
              <a:rPr lang="es-MX" dirty="0" smtClean="0"/>
              <a:t>una </a:t>
            </a:r>
            <a:r>
              <a:rPr lang="es-MX" dirty="0"/>
              <a:t>presentación </a:t>
            </a:r>
            <a:r>
              <a:rPr lang="es-MX" dirty="0" smtClean="0"/>
              <a:t>en PowerPoint que </a:t>
            </a:r>
            <a:r>
              <a:rPr lang="es-MX" dirty="0"/>
              <a:t>cubre el tema por completo, así como una tarea</a:t>
            </a:r>
            <a:r>
              <a:rPr lang="es-MX" dirty="0" smtClean="0"/>
              <a:t>.</a:t>
            </a:r>
          </a:p>
          <a:p>
            <a:r>
              <a:rPr lang="es-MX" dirty="0" smtClean="0"/>
              <a:t>Se les </a:t>
            </a:r>
            <a:r>
              <a:rPr lang="es-MX" dirty="0" smtClean="0"/>
              <a:t>entregaran para cada tema </a:t>
            </a:r>
            <a:r>
              <a:rPr lang="es-MX" dirty="0" smtClean="0"/>
              <a:t>la bibliografía </a:t>
            </a:r>
            <a:r>
              <a:rPr lang="es-MX" dirty="0" smtClean="0"/>
              <a:t>básica, </a:t>
            </a:r>
            <a:r>
              <a:rPr lang="es-MX" dirty="0" smtClean="0"/>
              <a:t>así como ligas en internet a presentaciones adecuadas.</a:t>
            </a:r>
          </a:p>
          <a:p>
            <a:r>
              <a:rPr lang="es-MX" dirty="0" smtClean="0"/>
              <a:t>Se les darán las referencias de las páginas de los manuales de paquetes estadísticos donde se encuentra la descripción de cada procedimiento</a:t>
            </a:r>
            <a:r>
              <a:rPr lang="es-MX" dirty="0" smtClean="0"/>
              <a:t>.</a:t>
            </a:r>
          </a:p>
          <a:p>
            <a:r>
              <a:rPr lang="es-MX" dirty="0" smtClean="0"/>
              <a:t>En la clase del miércoles tendremos una sesión para resolver dudas </a:t>
            </a:r>
            <a:r>
              <a:rPr lang="es-MX" dirty="0" err="1" smtClean="0"/>
              <a:t>via</a:t>
            </a:r>
            <a:r>
              <a:rPr lang="es-MX" dirty="0" smtClean="0"/>
              <a:t> Zoom o mensajes en correos electrónicos.</a:t>
            </a:r>
            <a:endParaRPr lang="es-MX" dirty="0" smtClean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92659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Procedimientos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dirty="0" smtClean="0"/>
              <a:t>En el segundo día de la semana que acordemos abriré un chat para resolver dudas en la tarea (no habrá horario específico). </a:t>
            </a:r>
          </a:p>
          <a:p>
            <a:r>
              <a:rPr lang="es-MX" dirty="0" smtClean="0"/>
              <a:t>Todas las acciones depende del grado de accesibilidad a computo e internet que tengan todos los estudiantes. Trataré de incluirlos a todos para que no haya información diferenciada.</a:t>
            </a:r>
          </a:p>
          <a:p>
            <a:r>
              <a:rPr lang="es-MX" dirty="0" smtClean="0"/>
              <a:t>De preferencia utilizaremos el paquete estadístico de distribución libre PAST. Es requisito que de manera individual descarguen el programa para hacer las actividades del curso. (buscar PAST-UIO y descargar la versión más adecuada para su computador). </a:t>
            </a:r>
          </a:p>
          <a:p>
            <a:r>
              <a:rPr lang="es-MX" dirty="0" smtClean="0"/>
              <a:t>También deben descargar el manual de PAST en PDF en la misma página.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77874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Procedimientos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Todos recibirán un portafolio con bibliografía básica, manuales, bases de datos y el programa de la materia.</a:t>
            </a:r>
          </a:p>
          <a:p>
            <a:r>
              <a:rPr lang="es-MX" dirty="0" smtClean="0"/>
              <a:t> El texto base será el </a:t>
            </a:r>
            <a:r>
              <a:rPr lang="es-MX" dirty="0" err="1" smtClean="0"/>
              <a:t>Manly</a:t>
            </a:r>
            <a:r>
              <a:rPr lang="es-MX" dirty="0" smtClean="0"/>
              <a:t> (2005) que ya cuentan en el portafolio de la materia. </a:t>
            </a:r>
          </a:p>
          <a:p>
            <a:r>
              <a:rPr lang="es-MX" dirty="0" smtClean="0"/>
              <a:t>También usaremos las bases de datos del mismo </a:t>
            </a:r>
            <a:r>
              <a:rPr lang="es-MX" dirty="0" smtClean="0"/>
              <a:t>portafolio. EN cada semana les indicaré que bases se usarán.</a:t>
            </a:r>
            <a:endParaRPr lang="es-MX" dirty="0" smtClean="0"/>
          </a:p>
          <a:p>
            <a:r>
              <a:rPr lang="es-MX" dirty="0" smtClean="0"/>
              <a:t>Utilizaremos el software de JMP y SPSS cuando sea necesario. Es posible obtener copia de los mismos en el centro de computo de la facultad.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29143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Procedimientos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En algunas ocasiones usaremos el sistema “R” que se encuentra en libre acceso.</a:t>
            </a:r>
          </a:p>
          <a:p>
            <a:r>
              <a:rPr lang="es-MX" dirty="0" smtClean="0"/>
              <a:t>Las tareas se entregarán los viernes de cada semana.</a:t>
            </a:r>
          </a:p>
          <a:p>
            <a:r>
              <a:rPr lang="es-MX" dirty="0" smtClean="0"/>
              <a:t>Todos deberán preparar un trabajo final que incluya el análisis de datos con al menos tres pruebas multivariadas.</a:t>
            </a:r>
          </a:p>
          <a:p>
            <a:r>
              <a:rPr lang="es-MX" dirty="0" smtClean="0"/>
              <a:t>La calificación será ponderada con un 70% de las tareas y un 30% del trabajo final.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24800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Procedimientos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EL curso constará de 19 semanas. Los temas a verse por semana son:</a:t>
            </a:r>
          </a:p>
          <a:p>
            <a:r>
              <a:rPr lang="es-MX" dirty="0" smtClean="0"/>
              <a:t>Semana 1.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27233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8702506"/>
              </p:ext>
            </p:extLst>
          </p:nvPr>
        </p:nvGraphicFramePr>
        <p:xfrm>
          <a:off x="1744431" y="129002"/>
          <a:ext cx="9408694" cy="67545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80389">
                  <a:extLst>
                    <a:ext uri="{9D8B030D-6E8A-4147-A177-3AD203B41FA5}">
                      <a16:colId xmlns:a16="http://schemas.microsoft.com/office/drawing/2014/main" val="2204318007"/>
                    </a:ext>
                  </a:extLst>
                </a:gridCol>
                <a:gridCol w="5954453">
                  <a:extLst>
                    <a:ext uri="{9D8B030D-6E8A-4147-A177-3AD203B41FA5}">
                      <a16:colId xmlns:a16="http://schemas.microsoft.com/office/drawing/2014/main" val="2465672236"/>
                    </a:ext>
                  </a:extLst>
                </a:gridCol>
                <a:gridCol w="1973852">
                  <a:extLst>
                    <a:ext uri="{9D8B030D-6E8A-4147-A177-3AD203B41FA5}">
                      <a16:colId xmlns:a16="http://schemas.microsoft.com/office/drawing/2014/main" val="1765442615"/>
                    </a:ext>
                  </a:extLst>
                </a:gridCol>
              </a:tblGrid>
              <a:tr h="288758">
                <a:tc>
                  <a:txBody>
                    <a:bodyPr/>
                    <a:lstStyle/>
                    <a:p>
                      <a:pPr algn="ctr" fontAlgn="ctr"/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90642484"/>
                  </a:ext>
                </a:extLst>
              </a:tr>
              <a:tr h="28875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u="none" strike="noStrike" dirty="0">
                          <a:effectLst/>
                        </a:rPr>
                        <a:t>Semana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000" u="none" strike="noStrike" dirty="0">
                          <a:effectLst/>
                        </a:rPr>
                        <a:t>TEMA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000" u="none" strike="noStrike" dirty="0">
                          <a:effectLst/>
                        </a:rPr>
                        <a:t>TAREA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20084295"/>
                  </a:ext>
                </a:extLst>
              </a:tr>
              <a:tr h="28875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u="none" strike="noStrike">
                          <a:effectLst/>
                        </a:rPr>
                        <a:t>1</a:t>
                      </a:r>
                      <a:endParaRPr lang="es-MX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000" u="none" strike="noStrike" dirty="0">
                          <a:effectLst/>
                        </a:rPr>
                        <a:t>Presentación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87767075"/>
                  </a:ext>
                </a:extLst>
              </a:tr>
              <a:tr h="28875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u="none" strike="noStrike" dirty="0">
                          <a:effectLst/>
                        </a:rPr>
                        <a:t>2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000" u="none" strike="noStrike" dirty="0">
                          <a:effectLst/>
                        </a:rPr>
                        <a:t>Introducción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000" u="none" strike="noStrike" dirty="0">
                          <a:effectLst/>
                        </a:rPr>
                        <a:t>1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63817544"/>
                  </a:ext>
                </a:extLst>
              </a:tr>
              <a:tr h="28875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u="none" strike="noStrike">
                          <a:effectLst/>
                        </a:rPr>
                        <a:t>3</a:t>
                      </a:r>
                      <a:endParaRPr lang="es-MX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000" u="none" strike="noStrike" dirty="0">
                          <a:effectLst/>
                        </a:rPr>
                        <a:t>Algebra matricial I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42762269"/>
                  </a:ext>
                </a:extLst>
              </a:tr>
              <a:tr h="28875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u="none" strike="noStrike" dirty="0">
                          <a:effectLst/>
                        </a:rPr>
                        <a:t>4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000" u="none" strike="noStrike" dirty="0">
                          <a:effectLst/>
                        </a:rPr>
                        <a:t>Algebra Matricial II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24847930"/>
                  </a:ext>
                </a:extLst>
              </a:tr>
              <a:tr h="28875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u="none" strike="noStrike" dirty="0">
                          <a:effectLst/>
                        </a:rPr>
                        <a:t>5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000" u="none" strike="noStrike" dirty="0" err="1">
                          <a:effectLst/>
                        </a:rPr>
                        <a:t>Graficación</a:t>
                      </a:r>
                      <a:r>
                        <a:rPr lang="es-MX" sz="2000" u="none" strike="noStrike" dirty="0">
                          <a:effectLst/>
                        </a:rPr>
                        <a:t> Multivariada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000" u="none" strike="noStrike" dirty="0">
                          <a:effectLst/>
                        </a:rPr>
                        <a:t>2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59914257"/>
                  </a:ext>
                </a:extLst>
              </a:tr>
              <a:tr h="28875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u="none" strike="noStrike">
                          <a:effectLst/>
                        </a:rPr>
                        <a:t>6</a:t>
                      </a:r>
                      <a:endParaRPr lang="es-MX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000" u="none" strike="noStrike" dirty="0">
                          <a:effectLst/>
                        </a:rPr>
                        <a:t>Distancias Multivariadas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000" u="none" strike="noStrike" dirty="0">
                          <a:effectLst/>
                        </a:rPr>
                        <a:t>3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75383937"/>
                  </a:ext>
                </a:extLst>
              </a:tr>
              <a:tr h="46806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u="none" strike="noStrike">
                          <a:effectLst/>
                        </a:rPr>
                        <a:t>7</a:t>
                      </a:r>
                      <a:endParaRPr lang="es-MX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000" u="none" strike="noStrike" dirty="0">
                          <a:effectLst/>
                        </a:rPr>
                        <a:t>MANOVA 1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000" u="none" strike="noStrike" dirty="0">
                          <a:effectLst/>
                        </a:rPr>
                        <a:t>4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02389870"/>
                  </a:ext>
                </a:extLst>
              </a:tr>
              <a:tr h="28875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u="none" strike="noStrike" dirty="0">
                          <a:effectLst/>
                        </a:rPr>
                        <a:t>8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000" u="none" strike="noStrike" dirty="0">
                          <a:effectLst/>
                        </a:rPr>
                        <a:t>MANOVA 2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000" u="none" strike="noStrike" dirty="0">
                          <a:effectLst/>
                        </a:rPr>
                        <a:t>5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81145584"/>
                  </a:ext>
                </a:extLst>
              </a:tr>
              <a:tr h="28875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u="none" strike="noStrike" dirty="0">
                          <a:effectLst/>
                        </a:rPr>
                        <a:t>9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000" u="none" strike="noStrike" dirty="0">
                          <a:effectLst/>
                        </a:rPr>
                        <a:t>Regresión múltiple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000" u="none" strike="noStrike" dirty="0">
                          <a:effectLst/>
                        </a:rPr>
                        <a:t>6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55228289"/>
                  </a:ext>
                </a:extLst>
              </a:tr>
              <a:tr h="28875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u="none" strike="noStrike" dirty="0">
                          <a:effectLst/>
                        </a:rPr>
                        <a:t>10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000" u="none" strike="noStrike">
                          <a:effectLst/>
                        </a:rPr>
                        <a:t>Análisis de Componentes Principales</a:t>
                      </a:r>
                      <a:endParaRPr lang="es-MX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000" u="none" strike="noStrike" dirty="0">
                          <a:effectLst/>
                        </a:rPr>
                        <a:t>7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13259830"/>
                  </a:ext>
                </a:extLst>
              </a:tr>
              <a:tr h="28875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u="none" strike="noStrike" dirty="0">
                          <a:effectLst/>
                        </a:rPr>
                        <a:t>11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000" u="none" strike="noStrike" dirty="0">
                          <a:effectLst/>
                        </a:rPr>
                        <a:t>Análisis de factores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000" u="none" strike="noStrike" dirty="0">
                          <a:effectLst/>
                        </a:rPr>
                        <a:t>8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14115061"/>
                  </a:ext>
                </a:extLst>
              </a:tr>
              <a:tr h="28875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u="none" strike="noStrike" dirty="0">
                          <a:effectLst/>
                        </a:rPr>
                        <a:t>12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000" u="none" strike="noStrike">
                          <a:effectLst/>
                        </a:rPr>
                        <a:t>Análisis de discriminantes</a:t>
                      </a:r>
                      <a:endParaRPr lang="es-MX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000" u="none" strike="noStrike" dirty="0">
                          <a:effectLst/>
                        </a:rPr>
                        <a:t>9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0759339"/>
                  </a:ext>
                </a:extLst>
              </a:tr>
              <a:tr h="28875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u="none" strike="noStrike" dirty="0">
                          <a:effectLst/>
                        </a:rPr>
                        <a:t>13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000" u="none" strike="noStrike" dirty="0">
                          <a:effectLst/>
                        </a:rPr>
                        <a:t>Análisis de </a:t>
                      </a:r>
                      <a:r>
                        <a:rPr lang="es-MX" sz="2000" u="none" strike="noStrike" dirty="0" err="1">
                          <a:effectLst/>
                        </a:rPr>
                        <a:t>clusters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000" u="none" strike="noStrike" dirty="0">
                          <a:effectLst/>
                        </a:rPr>
                        <a:t>10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92044553"/>
                  </a:ext>
                </a:extLst>
              </a:tr>
              <a:tr h="28875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u="none" strike="noStrike" dirty="0">
                          <a:effectLst/>
                        </a:rPr>
                        <a:t>14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000" u="none" strike="noStrike" dirty="0">
                          <a:effectLst/>
                        </a:rPr>
                        <a:t>Correlación Canónica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000" u="none" strike="noStrike" dirty="0">
                          <a:effectLst/>
                        </a:rPr>
                        <a:t>11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87427035"/>
                  </a:ext>
                </a:extLst>
              </a:tr>
              <a:tr h="28875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u="none" strike="noStrike" dirty="0">
                          <a:effectLst/>
                        </a:rPr>
                        <a:t>15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000" u="none" strike="noStrike" dirty="0">
                          <a:effectLst/>
                        </a:rPr>
                        <a:t>Escalamiento Multidimensional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000" u="none" strike="noStrike" dirty="0">
                          <a:effectLst/>
                        </a:rPr>
                        <a:t>12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87558344"/>
                  </a:ext>
                </a:extLst>
              </a:tr>
              <a:tr h="28875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u="none" strike="noStrike" dirty="0">
                          <a:effectLst/>
                        </a:rPr>
                        <a:t>16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000" u="none" strike="noStrike" dirty="0">
                          <a:effectLst/>
                        </a:rPr>
                        <a:t>Ordenamiento 1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000" u="none" strike="noStrike" dirty="0">
                          <a:effectLst/>
                        </a:rPr>
                        <a:t>13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97120926"/>
                  </a:ext>
                </a:extLst>
              </a:tr>
              <a:tr h="28875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u="none" strike="noStrike" dirty="0">
                          <a:effectLst/>
                        </a:rPr>
                        <a:t>17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000" u="none" strike="noStrike" dirty="0">
                          <a:effectLst/>
                        </a:rPr>
                        <a:t>Ordenamiento 2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000" u="none" strike="noStrike" dirty="0">
                          <a:effectLst/>
                        </a:rPr>
                        <a:t>14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3944686"/>
                  </a:ext>
                </a:extLst>
              </a:tr>
              <a:tr h="28875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u="none" strike="noStrike" dirty="0">
                          <a:effectLst/>
                        </a:rPr>
                        <a:t>18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000" u="none" strike="noStrike" dirty="0">
                          <a:effectLst/>
                        </a:rPr>
                        <a:t>Análisis de correspondencias canónicas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000" u="none" strike="noStrike" dirty="0">
                          <a:effectLst/>
                        </a:rPr>
                        <a:t>15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33406612"/>
                  </a:ext>
                </a:extLst>
              </a:tr>
              <a:tr h="28875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u="none" strike="noStrike" dirty="0">
                          <a:effectLst/>
                        </a:rPr>
                        <a:t>19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000" u="none" strike="noStrike" dirty="0">
                          <a:effectLst/>
                        </a:rPr>
                        <a:t>Presentación de trabajos finales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084016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7676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292</Words>
  <Application>Microsoft Office PowerPoint</Application>
  <PresentationFormat>Panorámica</PresentationFormat>
  <Paragraphs>81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de Office</vt:lpstr>
      <vt:lpstr>Estadística multivariada</vt:lpstr>
      <vt:lpstr>Procedimientos generales del curso</vt:lpstr>
      <vt:lpstr>Procedimientos</vt:lpstr>
      <vt:lpstr>Procedimientos</vt:lpstr>
      <vt:lpstr>Procedimientos</vt:lpstr>
      <vt:lpstr>Procedimientos</vt:lpstr>
      <vt:lpstr>Presentación de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Estadística multivariada</dc:title>
  <dc:creator>524421492584</dc:creator>
  <cp:lastModifiedBy>524421492584</cp:lastModifiedBy>
  <cp:revision>9</cp:revision>
  <dcterms:created xsi:type="dcterms:W3CDTF">2020-07-28T23:02:50Z</dcterms:created>
  <dcterms:modified xsi:type="dcterms:W3CDTF">2020-08-01T01:46:29Z</dcterms:modified>
</cp:coreProperties>
</file>