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6" autoAdjust="0"/>
    <p:restoredTop sz="94660"/>
  </p:normalViewPr>
  <p:slideViewPr>
    <p:cSldViewPr snapToGrid="0">
      <p:cViewPr varScale="1">
        <p:scale>
          <a:sx n="85" d="100"/>
          <a:sy n="85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750D-B400-4DE4-B803-7DFE1636A9B9}" type="datetimeFigureOut">
              <a:rPr lang="es-MX" smtClean="0"/>
              <a:t>28/05/2020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2264-1658-44B1-BEC7-DBDEBC5C15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194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750D-B400-4DE4-B803-7DFE1636A9B9}" type="datetimeFigureOut">
              <a:rPr lang="es-MX" smtClean="0"/>
              <a:t>28/05/2020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2264-1658-44B1-BEC7-DBDEBC5C15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8722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750D-B400-4DE4-B803-7DFE1636A9B9}" type="datetimeFigureOut">
              <a:rPr lang="es-MX" smtClean="0"/>
              <a:t>28/05/2020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2264-1658-44B1-BEC7-DBDEBC5C15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464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750D-B400-4DE4-B803-7DFE1636A9B9}" type="datetimeFigureOut">
              <a:rPr lang="es-MX" smtClean="0"/>
              <a:t>28/05/2020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2264-1658-44B1-BEC7-DBDEBC5C15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752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750D-B400-4DE4-B803-7DFE1636A9B9}" type="datetimeFigureOut">
              <a:rPr lang="es-MX" smtClean="0"/>
              <a:t>28/05/2020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2264-1658-44B1-BEC7-DBDEBC5C15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2267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750D-B400-4DE4-B803-7DFE1636A9B9}" type="datetimeFigureOut">
              <a:rPr lang="es-MX" smtClean="0"/>
              <a:t>28/05/2020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2264-1658-44B1-BEC7-DBDEBC5C15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097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750D-B400-4DE4-B803-7DFE1636A9B9}" type="datetimeFigureOut">
              <a:rPr lang="es-MX" smtClean="0"/>
              <a:t>28/05/2020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2264-1658-44B1-BEC7-DBDEBC5C15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092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750D-B400-4DE4-B803-7DFE1636A9B9}" type="datetimeFigureOut">
              <a:rPr lang="es-MX" smtClean="0"/>
              <a:t>28/05/2020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2264-1658-44B1-BEC7-DBDEBC5C15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731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750D-B400-4DE4-B803-7DFE1636A9B9}" type="datetimeFigureOut">
              <a:rPr lang="es-MX" smtClean="0"/>
              <a:t>28/05/2020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2264-1658-44B1-BEC7-DBDEBC5C15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144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750D-B400-4DE4-B803-7DFE1636A9B9}" type="datetimeFigureOut">
              <a:rPr lang="es-MX" smtClean="0"/>
              <a:t>28/05/2020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2264-1658-44B1-BEC7-DBDEBC5C15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0452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750D-B400-4DE4-B803-7DFE1636A9B9}" type="datetimeFigureOut">
              <a:rPr lang="es-MX" smtClean="0"/>
              <a:t>28/05/2020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82264-1658-44B1-BEC7-DBDEBC5C15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4769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5750D-B400-4DE4-B803-7DFE1636A9B9}" type="datetimeFigureOut">
              <a:rPr lang="es-MX" smtClean="0"/>
              <a:t>28/05/2020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82264-1658-44B1-BEC7-DBDEBC5C158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730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ensamientoestadistico.com/analisis-correlacion-canonica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hyperlink" Target="http://www.ugr.es/~bioestad/_private/cpfund9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hyperlink" Target="http://www.ugr.es/~bioestad/_private/cpfund9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Correlación canónica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smtClean="0"/>
              <a:t>Humberto </a:t>
            </a:r>
            <a:r>
              <a:rPr lang="es-MX" dirty="0" err="1" smtClean="0"/>
              <a:t>Suzán</a:t>
            </a:r>
            <a:r>
              <a:rPr lang="es-MX" dirty="0" smtClean="0"/>
              <a:t> </a:t>
            </a:r>
            <a:r>
              <a:rPr lang="es-MX" dirty="0" err="1" smtClean="0"/>
              <a:t>Azpiri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902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CC en JMP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Se selecciona </a:t>
            </a:r>
            <a:r>
              <a:rPr lang="es-MX" dirty="0" err="1" smtClean="0"/>
              <a:t>identity</a:t>
            </a:r>
            <a:r>
              <a:rPr lang="es-MX" dirty="0" smtClean="0"/>
              <a:t> en </a:t>
            </a:r>
            <a:r>
              <a:rPr lang="es-MX" dirty="0" err="1" smtClean="0"/>
              <a:t>chose</a:t>
            </a:r>
            <a:r>
              <a:rPr lang="es-MX" dirty="0" smtClean="0"/>
              <a:t> response.</a:t>
            </a:r>
          </a:p>
          <a:p>
            <a:r>
              <a:rPr lang="es-MX" dirty="0" smtClean="0"/>
              <a:t>Se corre el programa</a:t>
            </a:r>
          </a:p>
        </p:txBody>
      </p:sp>
      <p:pic>
        <p:nvPicPr>
          <p:cNvPr id="5" name="Marcador de contenido 4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727" y="1690688"/>
            <a:ext cx="3919405" cy="4518731"/>
          </a:xfrm>
        </p:spPr>
      </p:pic>
      <p:cxnSp>
        <p:nvCxnSpPr>
          <p:cNvPr id="8" name="Conector recto de flecha 7"/>
          <p:cNvCxnSpPr/>
          <p:nvPr/>
        </p:nvCxnSpPr>
        <p:spPr>
          <a:xfrm>
            <a:off x="4391378" y="2291644"/>
            <a:ext cx="3070578" cy="191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4391378" y="3070578"/>
            <a:ext cx="3318933" cy="879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887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CC en JMP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46407" y="1825625"/>
            <a:ext cx="6395157" cy="4563886"/>
          </a:xfrm>
        </p:spPr>
        <p:txBody>
          <a:bodyPr>
            <a:normAutofit/>
          </a:bodyPr>
          <a:lstStyle/>
          <a:p>
            <a:r>
              <a:rPr lang="es-MX" dirty="0"/>
              <a:t>En </a:t>
            </a:r>
            <a:r>
              <a:rPr lang="es-MX" dirty="0" err="1"/>
              <a:t>Whole</a:t>
            </a:r>
            <a:r>
              <a:rPr lang="es-MX" dirty="0"/>
              <a:t> </a:t>
            </a:r>
            <a:r>
              <a:rPr lang="es-MX" dirty="0" err="1"/>
              <a:t>model</a:t>
            </a:r>
            <a:r>
              <a:rPr lang="es-MX" dirty="0"/>
              <a:t> se ven los test </a:t>
            </a:r>
            <a:r>
              <a:rPr lang="es-MX" dirty="0" err="1" smtClean="0"/>
              <a:t>details</a:t>
            </a:r>
            <a:endParaRPr lang="es-MX" dirty="0" smtClean="0"/>
          </a:p>
          <a:p>
            <a:r>
              <a:rPr lang="es-MX" dirty="0" smtClean="0"/>
              <a:t>Los </a:t>
            </a:r>
            <a:r>
              <a:rPr lang="es-MX" dirty="0" err="1" smtClean="0"/>
              <a:t>eigenvalores</a:t>
            </a:r>
            <a:r>
              <a:rPr lang="es-MX" dirty="0" smtClean="0"/>
              <a:t> y las correlaciones canónicas de las variables se analizan.</a:t>
            </a:r>
          </a:p>
          <a:p>
            <a:r>
              <a:rPr lang="es-MX" dirty="0" smtClean="0"/>
              <a:t>En este caso hay dos correlaciones altas y analizaremos 2 </a:t>
            </a:r>
            <a:r>
              <a:rPr lang="es-MX" dirty="0" err="1" smtClean="0"/>
              <a:t>eigenvectores</a:t>
            </a:r>
            <a:r>
              <a:rPr lang="es-MX" dirty="0" smtClean="0"/>
              <a:t> </a:t>
            </a:r>
          </a:p>
          <a:p>
            <a:r>
              <a:rPr lang="es-MX" dirty="0" smtClean="0"/>
              <a:t> En el canonical </a:t>
            </a:r>
            <a:r>
              <a:rPr lang="es-MX" dirty="0" err="1" smtClean="0"/>
              <a:t>plot</a:t>
            </a:r>
            <a:r>
              <a:rPr lang="es-MX" dirty="0" smtClean="0"/>
              <a:t> vemos que variables pesan de este grupo de variables:</a:t>
            </a:r>
          </a:p>
          <a:p>
            <a:pPr lvl="1"/>
            <a:r>
              <a:rPr lang="es-MX" dirty="0" err="1"/>
              <a:t>t</a:t>
            </a:r>
            <a:r>
              <a:rPr lang="es-MX" dirty="0" err="1" smtClean="0"/>
              <a:t>max</a:t>
            </a:r>
            <a:r>
              <a:rPr lang="es-MX" dirty="0" smtClean="0"/>
              <a:t> y </a:t>
            </a:r>
            <a:r>
              <a:rPr lang="es-MX" dirty="0" err="1" smtClean="0"/>
              <a:t>prec</a:t>
            </a:r>
            <a:r>
              <a:rPr lang="es-MX" dirty="0" smtClean="0"/>
              <a:t> en la función canónica 1</a:t>
            </a:r>
          </a:p>
          <a:p>
            <a:pPr lvl="1"/>
            <a:r>
              <a:rPr lang="es-MX" dirty="0" err="1" smtClean="0"/>
              <a:t>Tmin</a:t>
            </a:r>
            <a:r>
              <a:rPr lang="es-MX" dirty="0" smtClean="0"/>
              <a:t> y </a:t>
            </a:r>
            <a:r>
              <a:rPr lang="es-MX" dirty="0" err="1" smtClean="0"/>
              <a:t>alt</a:t>
            </a:r>
            <a:r>
              <a:rPr lang="es-MX" dirty="0" smtClean="0"/>
              <a:t> en la función canónica 2</a:t>
            </a:r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cxnSp>
        <p:nvCxnSpPr>
          <p:cNvPr id="26" name="Conector recto de flecha 25"/>
          <p:cNvCxnSpPr/>
          <p:nvPr/>
        </p:nvCxnSpPr>
        <p:spPr>
          <a:xfrm flipV="1">
            <a:off x="5633156" y="5621867"/>
            <a:ext cx="0" cy="28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Marcador de contenido 31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88" y="666045"/>
            <a:ext cx="4555126" cy="6191956"/>
          </a:xfrm>
        </p:spPr>
      </p:pic>
      <p:cxnSp>
        <p:nvCxnSpPr>
          <p:cNvPr id="34" name="Conector recto de flecha 33"/>
          <p:cNvCxnSpPr/>
          <p:nvPr/>
        </p:nvCxnSpPr>
        <p:spPr>
          <a:xfrm flipV="1">
            <a:off x="6400800" y="1298222"/>
            <a:ext cx="1478844" cy="790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 flipV="1">
            <a:off x="5904089" y="2302933"/>
            <a:ext cx="2867378" cy="349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/>
          <p:cNvCxnSpPr/>
          <p:nvPr/>
        </p:nvCxnSpPr>
        <p:spPr>
          <a:xfrm flipV="1">
            <a:off x="6400800" y="3021541"/>
            <a:ext cx="1862667" cy="7150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/>
          <p:nvPr/>
        </p:nvCxnSpPr>
        <p:spPr>
          <a:xfrm flipV="1">
            <a:off x="6400800" y="3021541"/>
            <a:ext cx="2596444" cy="748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/>
          <p:nvPr/>
        </p:nvCxnSpPr>
        <p:spPr>
          <a:xfrm>
            <a:off x="5813778" y="5068711"/>
            <a:ext cx="2065866" cy="553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/>
          <p:cNvCxnSpPr/>
          <p:nvPr/>
        </p:nvCxnSpPr>
        <p:spPr>
          <a:xfrm>
            <a:off x="5757333" y="5486400"/>
            <a:ext cx="3239911" cy="903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4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587044" cy="707319"/>
          </a:xfrm>
        </p:spPr>
        <p:txBody>
          <a:bodyPr/>
          <a:lstStyle/>
          <a:p>
            <a:r>
              <a:rPr lang="es-MX" dirty="0" smtClean="0"/>
              <a:t>CC en JMP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36600" y="1238603"/>
            <a:ext cx="5133622" cy="5331530"/>
          </a:xfrm>
        </p:spPr>
        <p:txBody>
          <a:bodyPr>
            <a:normAutofit/>
          </a:bodyPr>
          <a:lstStyle/>
          <a:p>
            <a:r>
              <a:rPr lang="es-MX" dirty="0" smtClean="0"/>
              <a:t>Se repite la operación cambiando la posición de las variables en Y </a:t>
            </a:r>
            <a:r>
              <a:rPr lang="es-MX" dirty="0" err="1" smtClean="0"/>
              <a:t>y</a:t>
            </a:r>
            <a:r>
              <a:rPr lang="es-MX" dirty="0" smtClean="0"/>
              <a:t> en ADD.</a:t>
            </a:r>
          </a:p>
          <a:p>
            <a:r>
              <a:rPr lang="es-MX" dirty="0" smtClean="0"/>
              <a:t>SE  corre el </a:t>
            </a:r>
            <a:r>
              <a:rPr lang="es-MX" dirty="0" err="1" smtClean="0"/>
              <a:t>Manova</a:t>
            </a:r>
            <a:r>
              <a:rPr lang="es-MX" dirty="0" smtClean="0"/>
              <a:t> con la matriz de identidad (al igual que en los pasos anteriores), y se ven los test </a:t>
            </a:r>
            <a:r>
              <a:rPr lang="es-MX" dirty="0" err="1" smtClean="0"/>
              <a:t>details</a:t>
            </a:r>
            <a:r>
              <a:rPr lang="es-MX" dirty="0" smtClean="0"/>
              <a:t> y canonical </a:t>
            </a:r>
            <a:r>
              <a:rPr lang="es-MX" dirty="0" err="1" smtClean="0"/>
              <a:t>plot</a:t>
            </a:r>
            <a:r>
              <a:rPr lang="es-MX" dirty="0" smtClean="0"/>
              <a:t>.</a:t>
            </a:r>
          </a:p>
          <a:p>
            <a:r>
              <a:rPr lang="es-MX" dirty="0" smtClean="0"/>
              <a:t>Las correlaciones canónicas son las mismas pero ahora el ordenamiento es de las variables genéticas</a:t>
            </a:r>
            <a:endParaRPr lang="es-MX" dirty="0"/>
          </a:p>
        </p:txBody>
      </p:sp>
      <p:pic>
        <p:nvPicPr>
          <p:cNvPr id="5" name="Marcador de contenido 4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082" y="45794"/>
            <a:ext cx="3913889" cy="2442502"/>
          </a:xfrm>
        </p:spPr>
      </p:pic>
      <p:cxnSp>
        <p:nvCxnSpPr>
          <p:cNvPr id="8" name="Conector recto de flecha 7"/>
          <p:cNvCxnSpPr/>
          <p:nvPr/>
        </p:nvCxnSpPr>
        <p:spPr>
          <a:xfrm flipV="1">
            <a:off x="4617156" y="835378"/>
            <a:ext cx="1952977" cy="6886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V="1">
            <a:off x="5080000" y="3431823"/>
            <a:ext cx="4230597" cy="1682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911" y="2455403"/>
            <a:ext cx="3801534" cy="4402598"/>
          </a:xfrm>
          <a:prstGeom prst="rect">
            <a:avLst/>
          </a:prstGeom>
        </p:spPr>
      </p:pic>
      <p:cxnSp>
        <p:nvCxnSpPr>
          <p:cNvPr id="14" name="Conector recto de flecha 13"/>
          <p:cNvCxnSpPr/>
          <p:nvPr/>
        </p:nvCxnSpPr>
        <p:spPr>
          <a:xfrm>
            <a:off x="4425244" y="5757333"/>
            <a:ext cx="4255912" cy="169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33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4742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Significancia de las CC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32376" y="1227314"/>
            <a:ext cx="11037711" cy="1764242"/>
          </a:xfrm>
        </p:spPr>
        <p:txBody>
          <a:bodyPr>
            <a:normAutofit fontScale="92500"/>
          </a:bodyPr>
          <a:lstStyle/>
          <a:p>
            <a:r>
              <a:rPr lang="es-MX" dirty="0" smtClean="0"/>
              <a:t>Se salvan las correlaciones canónicas en cada operación (en el mismo indicador en </a:t>
            </a:r>
            <a:r>
              <a:rPr lang="es-MX" dirty="0" err="1" smtClean="0"/>
              <a:t>whole</a:t>
            </a:r>
            <a:r>
              <a:rPr lang="es-MX" dirty="0" smtClean="0"/>
              <a:t> </a:t>
            </a:r>
            <a:r>
              <a:rPr lang="es-MX" dirty="0" err="1" smtClean="0"/>
              <a:t>model</a:t>
            </a:r>
            <a:r>
              <a:rPr lang="es-MX" dirty="0" smtClean="0"/>
              <a:t> donde obtuvimos el canonical </a:t>
            </a:r>
            <a:r>
              <a:rPr lang="es-MX" dirty="0" err="1" smtClean="0"/>
              <a:t>plot</a:t>
            </a:r>
            <a:r>
              <a:rPr lang="es-MX" dirty="0" smtClean="0"/>
              <a:t> y los test </a:t>
            </a:r>
            <a:r>
              <a:rPr lang="es-MX" dirty="0" err="1" smtClean="0"/>
              <a:t>details</a:t>
            </a:r>
            <a:r>
              <a:rPr lang="es-MX" dirty="0" smtClean="0"/>
              <a:t>).</a:t>
            </a:r>
          </a:p>
          <a:p>
            <a:r>
              <a:rPr lang="es-MX" dirty="0" smtClean="0"/>
              <a:t>Se generan en la base de datos nuevas variables con las coordenadas de las funciones canónicas y se seleccionan las significativas (las 2 primeras):</a:t>
            </a:r>
            <a:endParaRPr lang="es-MX" dirty="0"/>
          </a:p>
        </p:txBody>
      </p:sp>
      <p:pic>
        <p:nvPicPr>
          <p:cNvPr id="15" name="Marcador de contenido 14" descr="JMP - [Untitled ]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775" y="3314890"/>
            <a:ext cx="10766778" cy="3543110"/>
          </a:xfrm>
        </p:spPr>
      </p:pic>
      <p:cxnSp>
        <p:nvCxnSpPr>
          <p:cNvPr id="17" name="Conector recto de flecha 16"/>
          <p:cNvCxnSpPr/>
          <p:nvPr/>
        </p:nvCxnSpPr>
        <p:spPr>
          <a:xfrm flipH="1">
            <a:off x="7721600" y="2765778"/>
            <a:ext cx="1140178" cy="1241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H="1">
            <a:off x="8195733" y="2743200"/>
            <a:ext cx="666045" cy="1377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8861778" y="2765778"/>
            <a:ext cx="982133" cy="1241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8861778" y="2754489"/>
            <a:ext cx="1501422" cy="1253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5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Significancia de CC en JMP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Una vez seleccionadas las variables procedemos a ver las correlaciones en el </a:t>
            </a:r>
            <a:r>
              <a:rPr lang="es-MX" dirty="0" err="1" smtClean="0"/>
              <a:t>procedure</a:t>
            </a:r>
            <a:r>
              <a:rPr lang="es-MX" dirty="0" smtClean="0"/>
              <a:t> multivariado.</a:t>
            </a:r>
          </a:p>
          <a:p>
            <a:r>
              <a:rPr lang="es-MX" dirty="0" smtClean="0"/>
              <a:t>Corremos el programa y vemos que correspondan con las ya obtenidas</a:t>
            </a:r>
            <a:endParaRPr lang="es-MX" dirty="0"/>
          </a:p>
        </p:txBody>
      </p:sp>
      <p:pic>
        <p:nvPicPr>
          <p:cNvPr id="5" name="Marcador de contenido 4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198" y="127316"/>
            <a:ext cx="4407046" cy="2916828"/>
          </a:xfrm>
        </p:spPr>
      </p:pic>
      <p:pic>
        <p:nvPicPr>
          <p:cNvPr id="6" name="Imagen 5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3213605"/>
            <a:ext cx="3714044" cy="3644395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 flipV="1">
            <a:off x="5633156" y="925689"/>
            <a:ext cx="3589866" cy="1636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5802489" y="3905956"/>
            <a:ext cx="2630311" cy="485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664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CC en JMP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811933" cy="1594908"/>
          </a:xfrm>
        </p:spPr>
        <p:txBody>
          <a:bodyPr>
            <a:normAutofit/>
          </a:bodyPr>
          <a:lstStyle/>
          <a:p>
            <a:r>
              <a:rPr lang="es-MX" dirty="0" smtClean="0"/>
              <a:t>Finalmente vemos la significancia de las correlaciones analizando </a:t>
            </a:r>
            <a:r>
              <a:rPr lang="es-MX" dirty="0" err="1" smtClean="0"/>
              <a:t>pairwise</a:t>
            </a:r>
            <a:r>
              <a:rPr lang="es-MX" dirty="0" smtClean="0"/>
              <a:t> </a:t>
            </a:r>
            <a:r>
              <a:rPr lang="es-MX" dirty="0" err="1" smtClean="0"/>
              <a:t>correlations</a:t>
            </a:r>
            <a:r>
              <a:rPr lang="es-MX" dirty="0" smtClean="0"/>
              <a:t>.</a:t>
            </a:r>
          </a:p>
          <a:p>
            <a:r>
              <a:rPr lang="es-MX" dirty="0" smtClean="0"/>
              <a:t>Podemos ver que ambas correlaciones canónicas son significativas</a:t>
            </a:r>
            <a:endParaRPr lang="es-MX" dirty="0"/>
          </a:p>
        </p:txBody>
      </p:sp>
      <p:pic>
        <p:nvPicPr>
          <p:cNvPr id="5" name="Marcador de contenido 4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68" y="3857625"/>
            <a:ext cx="5975447" cy="1899708"/>
          </a:xfrm>
        </p:spPr>
      </p:pic>
      <p:cxnSp>
        <p:nvCxnSpPr>
          <p:cNvPr id="7" name="Conector recto de flecha 6"/>
          <p:cNvCxnSpPr/>
          <p:nvPr/>
        </p:nvCxnSpPr>
        <p:spPr>
          <a:xfrm flipH="1">
            <a:off x="6084711" y="3143955"/>
            <a:ext cx="3104444" cy="2099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 flipH="1">
            <a:off x="6096000" y="3143955"/>
            <a:ext cx="3093155" cy="1555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H="1">
            <a:off x="5068711" y="3036711"/>
            <a:ext cx="1885245" cy="15691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>
            <a:off x="5136444" y="3143955"/>
            <a:ext cx="1817512" cy="20997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005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Análisis de Correlación Canónica (CC).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MX" dirty="0" smtClean="0"/>
              <a:t>En esta sección nos basaremos en el </a:t>
            </a:r>
            <a:r>
              <a:rPr lang="es-MX" dirty="0" err="1" smtClean="0"/>
              <a:t>Manly</a:t>
            </a:r>
            <a:r>
              <a:rPr lang="es-MX" dirty="0" smtClean="0"/>
              <a:t> (2005).</a:t>
            </a:r>
          </a:p>
          <a:p>
            <a:r>
              <a:rPr lang="es-MX" dirty="0" smtClean="0"/>
              <a:t>En internet hay varias ligas, una que se </a:t>
            </a:r>
            <a:r>
              <a:rPr lang="es-MX" dirty="0"/>
              <a:t>puede usar:</a:t>
            </a:r>
          </a:p>
          <a:p>
            <a:r>
              <a:rPr lang="es-MX" dirty="0" smtClean="0">
                <a:hlinkClick r:id="rId2"/>
              </a:rPr>
              <a:t>http</a:t>
            </a:r>
            <a:r>
              <a:rPr lang="es-MX" dirty="0">
                <a:hlinkClick r:id="rId2"/>
              </a:rPr>
              <a:t>://</a:t>
            </a:r>
            <a:r>
              <a:rPr lang="es-MX" dirty="0" smtClean="0">
                <a:hlinkClick r:id="rId2"/>
              </a:rPr>
              <a:t>pensamientoestadistico.com/analisis-correlacion-canonica/</a:t>
            </a:r>
            <a:endParaRPr lang="es-MX" dirty="0" smtClean="0"/>
          </a:p>
          <a:p>
            <a:r>
              <a:rPr lang="es-MX" dirty="0" smtClean="0"/>
              <a:t>El análisis CC lo pueden usar en JMP, SAS o en el lenguaje “R”. </a:t>
            </a:r>
          </a:p>
          <a:p>
            <a:r>
              <a:rPr lang="es-MX" dirty="0" smtClean="0"/>
              <a:t>No hay una aplicación directa en PAST o en PCORD que utilizan una rutina substancialmente diferente que es el análisis de correspondencias canónicas (CANOCO) que analizaremos en el siguiente tema (ordenamiento).</a:t>
            </a:r>
          </a:p>
          <a:p>
            <a:r>
              <a:rPr lang="es-MX" dirty="0" smtClean="0"/>
              <a:t>La práctica de este tema se pospone hasta que la contingencia nos permita trabajar en el centro de computo (aunque sea después de este semestre)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2586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Correlación canónica (CC)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El análisis de correlación canónica es una extensión de la correlación simple a una compuesta por dos grupos de variables.</a:t>
            </a:r>
          </a:p>
          <a:p>
            <a:r>
              <a:rPr lang="es-MX" dirty="0" smtClean="0"/>
              <a:t>También se puede considerar como una generalización de una regresión múltiple (</a:t>
            </a:r>
            <a:r>
              <a:rPr lang="es-MX" dirty="0" err="1" smtClean="0"/>
              <a:t>Manly</a:t>
            </a:r>
            <a:r>
              <a:rPr lang="es-MX" dirty="0" smtClean="0"/>
              <a:t> 2005).</a:t>
            </a:r>
          </a:p>
          <a:p>
            <a:r>
              <a:rPr lang="es-MX" dirty="0" smtClean="0"/>
              <a:t>La intensión es buscar las combinaciones lineales de un grupo de X</a:t>
            </a:r>
            <a:r>
              <a:rPr lang="es-MX" baseline="-25000" dirty="0" smtClean="0"/>
              <a:t>i </a:t>
            </a:r>
            <a:r>
              <a:rPr lang="es-MX" dirty="0" smtClean="0"/>
              <a:t>y uno de </a:t>
            </a:r>
            <a:r>
              <a:rPr lang="es-MX" dirty="0" err="1" smtClean="0"/>
              <a:t>Y</a:t>
            </a:r>
            <a:r>
              <a:rPr lang="es-MX" baseline="-25000" dirty="0" err="1" smtClean="0"/>
              <a:t>j</a:t>
            </a:r>
            <a:r>
              <a:rPr lang="es-MX" dirty="0" smtClean="0"/>
              <a:t> que maximicen la correlación de las combinaciones lineales U y V:</a:t>
            </a:r>
          </a:p>
          <a:p>
            <a:endParaRPr lang="es-MX" dirty="0"/>
          </a:p>
        </p:txBody>
      </p:sp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049" y="4643224"/>
            <a:ext cx="5210902" cy="15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47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CC: liga: </a:t>
            </a:r>
            <a:r>
              <a:rPr lang="es-MX" sz="3600" dirty="0">
                <a:hlinkClick r:id="rId2"/>
              </a:rPr>
              <a:t>http://www.ugr.es/~bioestad/_private/cpfund9.pdf</a:t>
            </a:r>
            <a:endParaRPr lang="es-MX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7"/>
            <a:ext cx="3596640" cy="4051935"/>
          </a:xfrm>
        </p:spPr>
        <p:txBody>
          <a:bodyPr/>
          <a:lstStyle/>
          <a:p>
            <a:r>
              <a:rPr lang="es-MX" dirty="0" smtClean="0"/>
              <a:t>EL procedimiento implica los siguientes pasos:</a:t>
            </a:r>
            <a:endParaRPr lang="es-MX" dirty="0"/>
          </a:p>
        </p:txBody>
      </p:sp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840" y="1690687"/>
            <a:ext cx="7318514" cy="466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10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CC </a:t>
            </a:r>
            <a:r>
              <a:rPr lang="es-MX" sz="3200" dirty="0" smtClean="0">
                <a:hlinkClick r:id="rId2"/>
              </a:rPr>
              <a:t>http</a:t>
            </a:r>
            <a:r>
              <a:rPr lang="es-MX" sz="3200" dirty="0">
                <a:hlinkClick r:id="rId2"/>
              </a:rPr>
              <a:t>://www.ugr.es/~bioestad/_private/cpfund9.pdf</a:t>
            </a:r>
            <a:endParaRPr lang="es-MX" sz="3200" dirty="0"/>
          </a:p>
        </p:txBody>
      </p:sp>
      <p:pic>
        <p:nvPicPr>
          <p:cNvPr id="4" name="Marcador de contenido 3" descr="Recorte de pantall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4" y="2481950"/>
            <a:ext cx="5354028" cy="2769049"/>
          </a:xfrm>
        </p:spPr>
      </p:pic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64" y="2349882"/>
            <a:ext cx="5029636" cy="368788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838201" y="1558620"/>
            <a:ext cx="9716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 obtienen las combinaciones lineales W</a:t>
            </a:r>
            <a:r>
              <a:rPr lang="es-MX" baseline="-25000" dirty="0" smtClean="0"/>
              <a:t>1</a:t>
            </a:r>
            <a:r>
              <a:rPr lang="es-MX" dirty="0" smtClean="0"/>
              <a:t> y V</a:t>
            </a:r>
            <a:r>
              <a:rPr lang="es-MX" baseline="-25000" dirty="0" smtClean="0"/>
              <a:t>1</a:t>
            </a:r>
            <a:r>
              <a:rPr lang="es-MX" dirty="0" smtClean="0"/>
              <a:t> con la máxima correlación, después se obtiene</a:t>
            </a:r>
            <a:r>
              <a:rPr lang="es-MX" dirty="0"/>
              <a:t> </a:t>
            </a:r>
            <a:r>
              <a:rPr lang="es-MX" dirty="0" smtClean="0"/>
              <a:t>W</a:t>
            </a:r>
            <a:r>
              <a:rPr lang="es-MX" baseline="-25000" dirty="0" smtClean="0"/>
              <a:t>2</a:t>
            </a:r>
            <a:r>
              <a:rPr lang="es-MX" dirty="0" smtClean="0"/>
              <a:t> </a:t>
            </a:r>
            <a:r>
              <a:rPr lang="es-MX" dirty="0"/>
              <a:t>y </a:t>
            </a:r>
            <a:r>
              <a:rPr lang="es-MX" dirty="0" smtClean="0"/>
              <a:t>V</a:t>
            </a:r>
            <a:r>
              <a:rPr lang="es-MX" baseline="-25000" dirty="0" smtClean="0"/>
              <a:t>2</a:t>
            </a:r>
            <a:r>
              <a:rPr lang="es-MX" dirty="0" smtClean="0"/>
              <a:t> con la segunda correlación más alta y así hasta </a:t>
            </a:r>
            <a:r>
              <a:rPr lang="es-MX" dirty="0" err="1" smtClean="0"/>
              <a:t>W</a:t>
            </a:r>
            <a:r>
              <a:rPr lang="es-MX" baseline="-25000" dirty="0" err="1" smtClean="0"/>
              <a:t>m</a:t>
            </a:r>
            <a:r>
              <a:rPr lang="es-MX" dirty="0" smtClean="0"/>
              <a:t> </a:t>
            </a:r>
            <a:r>
              <a:rPr lang="es-MX" dirty="0"/>
              <a:t>y </a:t>
            </a:r>
            <a:r>
              <a:rPr lang="es-MX" dirty="0" err="1" smtClean="0"/>
              <a:t>V</a:t>
            </a:r>
            <a:r>
              <a:rPr lang="es-MX" baseline="-25000" dirty="0" err="1" smtClean="0"/>
              <a:t>m</a:t>
            </a:r>
            <a:r>
              <a:rPr lang="es-MX" dirty="0" smtClean="0"/>
              <a:t> , donde m es el número menor de variables entre X y </a:t>
            </a:r>
            <a:r>
              <a:rPr lang="es-MX" dirty="0" err="1" smtClean="0"/>
              <a:t>Y</a:t>
            </a:r>
            <a:r>
              <a:rPr lang="es-MX" dirty="0" smtClean="0"/>
              <a:t>.</a:t>
            </a:r>
            <a:endParaRPr lang="es-MX" dirty="0"/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3793067" y="2704330"/>
            <a:ext cx="4346222" cy="16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704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Procedimiento para CC (</a:t>
            </a:r>
            <a:r>
              <a:rPr lang="es-MX" dirty="0" err="1" smtClean="0"/>
              <a:t>Manly</a:t>
            </a:r>
            <a:r>
              <a:rPr lang="es-MX" dirty="0" smtClean="0"/>
              <a:t> ,2005)</a:t>
            </a:r>
            <a:endParaRPr lang="es-MX" dirty="0"/>
          </a:p>
        </p:txBody>
      </p:sp>
      <p:pic>
        <p:nvPicPr>
          <p:cNvPr id="4" name="Marcador de contenido 3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08" y="1779750"/>
            <a:ext cx="5249008" cy="3991532"/>
          </a:xfrm>
        </p:spPr>
      </p:pic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211" y="3641392"/>
            <a:ext cx="5410955" cy="990738"/>
          </a:xfrm>
          <a:prstGeom prst="rect">
            <a:avLst/>
          </a:prstGeom>
        </p:spPr>
      </p:pic>
      <p:cxnSp>
        <p:nvCxnSpPr>
          <p:cNvPr id="7" name="Conector recto de flecha 6"/>
          <p:cNvCxnSpPr/>
          <p:nvPr/>
        </p:nvCxnSpPr>
        <p:spPr>
          <a:xfrm>
            <a:off x="4255911" y="4255911"/>
            <a:ext cx="2573867" cy="564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5734756" y="1975556"/>
            <a:ext cx="5926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El problema del CC se resume en encontrar en una gran matriz los </a:t>
            </a:r>
            <a:r>
              <a:rPr lang="es-MX" dirty="0" err="1" smtClean="0"/>
              <a:t>eigenvalores</a:t>
            </a:r>
            <a:r>
              <a:rPr lang="es-MX" dirty="0" smtClean="0"/>
              <a:t> que maximicen la correlación entre las combinaciones lineales de Xi y </a:t>
            </a:r>
            <a:r>
              <a:rPr lang="es-MX" dirty="0" err="1" smtClean="0"/>
              <a:t>Yi</a:t>
            </a:r>
            <a:r>
              <a:rPr lang="es-MX" dirty="0" smtClean="0"/>
              <a:t>, (así como en </a:t>
            </a:r>
            <a:r>
              <a:rPr lang="es-MX" dirty="0"/>
              <a:t>A</a:t>
            </a:r>
            <a:r>
              <a:rPr lang="es-MX" dirty="0" smtClean="0"/>
              <a:t>CP se maximizaba la varianza y en AD el valor de F)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6348210" y="5305778"/>
            <a:ext cx="5189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Los </a:t>
            </a:r>
            <a:r>
              <a:rPr lang="es-MX" dirty="0" err="1" smtClean="0"/>
              <a:t>eigenvalores</a:t>
            </a:r>
            <a:r>
              <a:rPr lang="es-MX" dirty="0" smtClean="0"/>
              <a:t> resultantes  </a:t>
            </a:r>
            <a:r>
              <a:rPr lang="el-GR" dirty="0" smtClean="0"/>
              <a:t>λ</a:t>
            </a:r>
            <a:r>
              <a:rPr lang="es-MX" baseline="-25000" dirty="0" smtClean="0"/>
              <a:t>1</a:t>
            </a:r>
            <a:r>
              <a:rPr lang="es-MX" dirty="0" smtClean="0"/>
              <a:t> &gt;</a:t>
            </a:r>
            <a:r>
              <a:rPr lang="el-GR" dirty="0" smtClean="0"/>
              <a:t>λ</a:t>
            </a:r>
            <a:r>
              <a:rPr lang="es-MX" baseline="-25000" dirty="0" smtClean="0"/>
              <a:t>2</a:t>
            </a:r>
            <a:r>
              <a:rPr lang="es-MX" dirty="0" smtClean="0"/>
              <a:t> &gt;…&gt;</a:t>
            </a:r>
            <a:r>
              <a:rPr lang="el-GR" dirty="0" smtClean="0"/>
              <a:t>λ</a:t>
            </a:r>
            <a:r>
              <a:rPr lang="es-MX" baseline="-25000" dirty="0" smtClean="0"/>
              <a:t>p</a:t>
            </a:r>
            <a:r>
              <a:rPr lang="es-MX" dirty="0" smtClean="0"/>
              <a:t> son el cuadrado de las correlaciones de las combinaciones lineales de </a:t>
            </a:r>
            <a:r>
              <a:rPr lang="es-MX" dirty="0" err="1" smtClean="0"/>
              <a:t>Ui</a:t>
            </a:r>
            <a:r>
              <a:rPr lang="es-MX" dirty="0" smtClean="0"/>
              <a:t> y Vi, y los valores de los </a:t>
            </a:r>
            <a:r>
              <a:rPr lang="es-MX" dirty="0" err="1" smtClean="0"/>
              <a:t>eigenvectores</a:t>
            </a:r>
            <a:r>
              <a:rPr lang="es-MX" dirty="0" smtClean="0"/>
              <a:t> explican el peso de las variables originales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6321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Procedimiento para  CC</a:t>
            </a:r>
            <a:endParaRPr lang="es-MX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685800" y="1690687"/>
            <a:ext cx="6403622" cy="5048779"/>
          </a:xfrm>
        </p:spPr>
        <p:txBody>
          <a:bodyPr>
            <a:normAutofit/>
          </a:bodyPr>
          <a:lstStyle/>
          <a:p>
            <a:r>
              <a:rPr lang="es-MX" dirty="0" smtClean="0"/>
              <a:t>Una vez encontradas las nuevas variables </a:t>
            </a:r>
          </a:p>
          <a:p>
            <a:endParaRPr lang="es-MX" dirty="0" smtClean="0"/>
          </a:p>
          <a:p>
            <a:r>
              <a:rPr lang="es-MX" dirty="0" smtClean="0"/>
              <a:t>Se analizan los pesos de las nuevas variables y sus  correlaciones</a:t>
            </a:r>
          </a:p>
          <a:p>
            <a:endParaRPr lang="es-MX" dirty="0" smtClean="0"/>
          </a:p>
          <a:p>
            <a:r>
              <a:rPr lang="es-MX" dirty="0" smtClean="0"/>
              <a:t>Las significancias de las correlaciones se pueden analizar por pruebas de bondad de ajuste como la de Bartlett.</a:t>
            </a:r>
          </a:p>
          <a:p>
            <a:r>
              <a:rPr lang="es-MX" dirty="0" smtClean="0"/>
              <a:t>En JMP se puede ver la significancia de la correlación como si fuera una correlación simple</a:t>
            </a:r>
            <a:endParaRPr lang="es-MX" dirty="0"/>
          </a:p>
        </p:txBody>
      </p:sp>
      <p:pic>
        <p:nvPicPr>
          <p:cNvPr id="7" name="Marcador de contenido 6" descr="Recorte de pantall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544" y="1702313"/>
            <a:ext cx="3848637" cy="4020111"/>
          </a:xfrm>
        </p:spPr>
      </p:pic>
      <p:cxnSp>
        <p:nvCxnSpPr>
          <p:cNvPr id="9" name="Conector recto de flecha 8"/>
          <p:cNvCxnSpPr/>
          <p:nvPr/>
        </p:nvCxnSpPr>
        <p:spPr>
          <a:xfrm>
            <a:off x="6942667" y="2110686"/>
            <a:ext cx="1253066" cy="11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6942667" y="2122311"/>
            <a:ext cx="1851377" cy="837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5962427" y="3012553"/>
            <a:ext cx="2427112" cy="982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agen 15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355" y="5980233"/>
            <a:ext cx="3591426" cy="743054"/>
          </a:xfrm>
          <a:prstGeom prst="rect">
            <a:avLst/>
          </a:prstGeom>
        </p:spPr>
      </p:pic>
      <p:cxnSp>
        <p:nvCxnSpPr>
          <p:cNvPr id="18" name="Conector recto de flecha 17"/>
          <p:cNvCxnSpPr/>
          <p:nvPr/>
        </p:nvCxnSpPr>
        <p:spPr>
          <a:xfrm>
            <a:off x="5746044" y="5046133"/>
            <a:ext cx="2122311" cy="1185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005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7631"/>
          </a:xfrm>
        </p:spPr>
        <p:txBody>
          <a:bodyPr/>
          <a:lstStyle/>
          <a:p>
            <a:r>
              <a:rPr lang="es-MX" dirty="0" smtClean="0"/>
              <a:t>Ejemplo en JMP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199" y="1343378"/>
            <a:ext cx="10631311" cy="1207911"/>
          </a:xfrm>
        </p:spPr>
        <p:txBody>
          <a:bodyPr>
            <a:normAutofit lnSpcReduction="10000"/>
          </a:bodyPr>
          <a:lstStyle/>
          <a:p>
            <a:r>
              <a:rPr lang="es-MX" dirty="0" smtClean="0"/>
              <a:t>Un ejemplo puede ser con el archivo mariposas donde tengo variables ambientales y genéticas de poblaciones de una especie de mariposa en California.</a:t>
            </a:r>
            <a:endParaRPr lang="es-MX" dirty="0"/>
          </a:p>
        </p:txBody>
      </p:sp>
      <p:pic>
        <p:nvPicPr>
          <p:cNvPr id="7" name="Marcador de contenido 6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576" y="3101015"/>
            <a:ext cx="8842023" cy="3534850"/>
          </a:xfrm>
        </p:spPr>
      </p:pic>
      <p:sp>
        <p:nvSpPr>
          <p:cNvPr id="8" name="CuadroTexto 7"/>
          <p:cNvSpPr txBox="1"/>
          <p:nvPr/>
        </p:nvSpPr>
        <p:spPr>
          <a:xfrm>
            <a:off x="2619022" y="2547245"/>
            <a:ext cx="223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Variables ambientales</a:t>
            </a:r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7175776" y="2513264"/>
            <a:ext cx="1974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Variables genéticas</a:t>
            </a:r>
            <a:endParaRPr lang="es-MX" dirty="0"/>
          </a:p>
        </p:txBody>
      </p:sp>
      <p:cxnSp>
        <p:nvCxnSpPr>
          <p:cNvPr id="11" name="Conector recto de flecha 10"/>
          <p:cNvCxnSpPr>
            <a:stCxn id="8" idx="2"/>
          </p:cNvCxnSpPr>
          <p:nvPr/>
        </p:nvCxnSpPr>
        <p:spPr>
          <a:xfrm>
            <a:off x="3738015" y="2916577"/>
            <a:ext cx="280829" cy="5039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>
            <a:off x="7778044" y="2769708"/>
            <a:ext cx="45156" cy="492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0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CC en JMP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dirty="0" smtClean="0"/>
              <a:t>Se importan los datos a JMP.</a:t>
            </a:r>
          </a:p>
          <a:p>
            <a:r>
              <a:rPr lang="es-MX" dirty="0" smtClean="0"/>
              <a:t>Se procede a construir un modelo (</a:t>
            </a:r>
            <a:r>
              <a:rPr lang="es-MX" dirty="0" err="1" smtClean="0"/>
              <a:t>fit</a:t>
            </a:r>
            <a:r>
              <a:rPr lang="es-MX" dirty="0" smtClean="0"/>
              <a:t> </a:t>
            </a:r>
            <a:r>
              <a:rPr lang="es-MX" dirty="0" err="1" smtClean="0"/>
              <a:t>model</a:t>
            </a:r>
            <a:r>
              <a:rPr lang="es-MX" dirty="0" smtClean="0"/>
              <a:t>)</a:t>
            </a:r>
          </a:p>
          <a:p>
            <a:r>
              <a:rPr lang="es-MX" dirty="0" smtClean="0"/>
              <a:t> Se ponen las primeras variables  en la columna de Y, y las segundas en AD.</a:t>
            </a:r>
          </a:p>
          <a:p>
            <a:r>
              <a:rPr lang="es-MX" dirty="0" smtClean="0"/>
              <a:t>En </a:t>
            </a:r>
            <a:r>
              <a:rPr lang="es-MX" dirty="0" err="1" smtClean="0"/>
              <a:t>Personality</a:t>
            </a:r>
            <a:r>
              <a:rPr lang="es-MX" dirty="0" smtClean="0"/>
              <a:t> seleccionar MANOVA</a:t>
            </a:r>
            <a:endParaRPr lang="es-MX" dirty="0"/>
          </a:p>
        </p:txBody>
      </p:sp>
      <p:pic>
        <p:nvPicPr>
          <p:cNvPr id="7" name="Marcador de contenido 6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22" y="1027906"/>
            <a:ext cx="5181600" cy="4145280"/>
          </a:xfrm>
        </p:spPr>
      </p:pic>
      <p:cxnSp>
        <p:nvCxnSpPr>
          <p:cNvPr id="9" name="Conector recto de flecha 8"/>
          <p:cNvCxnSpPr/>
          <p:nvPr/>
        </p:nvCxnSpPr>
        <p:spPr>
          <a:xfrm flipV="1">
            <a:off x="4165600" y="2427111"/>
            <a:ext cx="2551289" cy="1162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>
            <a:endCxn id="7" idx="1"/>
          </p:cNvCxnSpPr>
          <p:nvPr/>
        </p:nvCxnSpPr>
        <p:spPr>
          <a:xfrm flipV="1">
            <a:off x="4165600" y="3100546"/>
            <a:ext cx="2390422" cy="1008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V="1">
            <a:off x="6931378" y="2212622"/>
            <a:ext cx="846666" cy="2673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6965244" y="3100546"/>
            <a:ext cx="869245" cy="365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V="1">
            <a:off x="4865511" y="2065867"/>
            <a:ext cx="4786489" cy="29689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16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727</Words>
  <Application>Microsoft Office PowerPoint</Application>
  <PresentationFormat>Panorámica</PresentationFormat>
  <Paragraphs>59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Correlación canónica</vt:lpstr>
      <vt:lpstr>Análisis de Correlación Canónica (CC).</vt:lpstr>
      <vt:lpstr>Correlación canónica (CC)</vt:lpstr>
      <vt:lpstr>CC: liga: http://www.ugr.es/~bioestad/_private/cpfund9.pdf</vt:lpstr>
      <vt:lpstr>CC http://www.ugr.es/~bioestad/_private/cpfund9.pdf</vt:lpstr>
      <vt:lpstr>Procedimiento para CC (Manly ,2005)</vt:lpstr>
      <vt:lpstr>Procedimiento para  CC</vt:lpstr>
      <vt:lpstr>Ejemplo en JMP</vt:lpstr>
      <vt:lpstr>CC en JMP</vt:lpstr>
      <vt:lpstr>CC en JMP</vt:lpstr>
      <vt:lpstr>CC en JMP</vt:lpstr>
      <vt:lpstr>CC en JMP</vt:lpstr>
      <vt:lpstr>Significancia de las CC</vt:lpstr>
      <vt:lpstr>Significancia de CC en JMP</vt:lpstr>
      <vt:lpstr>CC en JMP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Correlación canónica</dc:title>
  <dc:creator>524421492584</dc:creator>
  <cp:lastModifiedBy>524421492584</cp:lastModifiedBy>
  <cp:revision>21</cp:revision>
  <dcterms:created xsi:type="dcterms:W3CDTF">2020-05-25T22:42:45Z</dcterms:created>
  <dcterms:modified xsi:type="dcterms:W3CDTF">2020-05-28T19:38:02Z</dcterms:modified>
</cp:coreProperties>
</file>