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3" r:id="rId8"/>
    <p:sldId id="260" r:id="rId9"/>
    <p:sldId id="261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92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49520-BA50-4A4F-9D8A-B1CFEF6E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4F6A1F-4FF4-A34C-81CF-270626282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2180D4-7D12-614E-8865-FD39CE4D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E666F-13DE-3047-9EE0-F5664E02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2CF32-B597-4F4D-BBA4-9837145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0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8429A-F81E-1A48-9161-CD5621FC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E69BE8-ECB8-3A49-A162-4E59BDF0F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2551C2-342F-A042-9E57-24F96BC4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18C60D-1E93-244C-8957-7FCBF874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253DEC-7374-5F49-8C20-A31F00EF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1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25FA8D-983D-7F46-B026-4E7541843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A53F58-22DC-AE40-AC67-DF990813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E45D9-A6E6-A942-A9DE-ECBA63B3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8293B-968A-3D44-AC0C-E3429BA8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C29FD-F72E-B440-8438-E5FF4DF6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71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29445-479A-9A4F-B404-0961D609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1C8D5E-7336-5A49-B251-8F5057AA7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6BD18-A7C3-D84F-9097-96047B51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81059E-3C91-BF47-8518-DEE3756B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052AC-6F49-0047-823A-1A6B113B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15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3A57C-F8A2-9147-80D9-C4814EBA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BDF86-1B38-F346-8877-1F0FDDBFC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6020F5-8169-3A45-A3E4-4260EF95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94446D-A159-EB4D-A2BF-E5855E5C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87318-FE84-0F46-B5AD-ADF8F3E2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0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7E40F-121F-3849-8EB1-A409EC20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11AF0-87E9-714C-BC0C-71184EB8C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F687A-005B-C74C-8C9A-7DC6E78DB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F47C77-00F1-7745-8119-978B7408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BE9761-2620-3544-AE4C-4AC301AC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2E5CC0-E405-E649-BCEF-6557BE72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91E4D-B0B4-5147-8E21-49D09D9E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BDEB60-75F7-C047-9E58-4F3D1C4C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27855-9E31-9248-8E90-205F57CC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2BF235-B900-F048-9C42-662CDCDDE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14BA89-2E1E-CB48-828A-B8F4A9E2B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9E6896-3842-0248-BFAB-99562C1B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6DE8CD-C107-1E4A-BC8A-E70EA915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AAAF28-DB48-E040-AD54-112FD859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54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B240B-3568-6A42-BD8A-BA51D008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E02510-70CA-1340-A4DE-3C1FCAC1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B6FF3F-004E-8646-B0D7-C816BD71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FB1C7E-6E10-9E4D-896E-C3FE7CB8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49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926610-060B-774B-8E3F-BECEA0C0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2AF288-7C0C-7A43-911F-73454FF7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B51AC7-971D-864B-9125-E0BB4F0D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473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E1CA7-AFD1-A74F-BBD1-1068211B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0C634-EEBD-EA4B-9A05-E63A3599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5E9AF-18AA-8245-BCDE-23C85A4B5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3A5CF8-869A-F849-AD89-81B8375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57A1A0-B9ED-4C47-9B66-8ED1ADBA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61417F-EE49-A545-981C-41C8A823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24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89951-C3E0-BF48-A451-F86232C1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DC659F-D84F-1A40-A052-271935014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EC8502-EB46-1544-B2C2-033F43E0E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CEE6C5-D93D-284D-B1BD-A76E27DD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F3CE3-D530-8343-A654-4B2B3176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4E49CB-AB0A-EE4B-A6A1-1AA5BD0A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9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9B3052-33B2-5044-834D-D1056BE2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E30108-972C-554C-B048-4E25029C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33610-FE7F-584E-9C14-7523ACBA7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8CCA-B23A-4646-BD2D-0133D8AB87C0}" type="datetimeFigureOut">
              <a:rPr lang="es-MX" smtClean="0"/>
              <a:t>05/08/20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A568A-D5E7-1E4C-90C9-B799E9BF7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46349-25C7-F64B-A598-28318FC79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2EFB-5D21-4B27-B8CD-AB4CC0BAC8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1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Estadística Multivariada. Introducción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Humberto </a:t>
            </a:r>
            <a:r>
              <a:rPr lang="es-MX" dirty="0" err="1"/>
              <a:t>Suzán</a:t>
            </a:r>
            <a:r>
              <a:rPr lang="es-MX" dirty="0"/>
              <a:t> </a:t>
            </a:r>
            <a:r>
              <a:rPr lang="es-MX" dirty="0" err="1"/>
              <a:t>Azpiri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128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3CA63-E855-1D44-96BD-E6C6F339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del </a:t>
            </a:r>
            <a:r>
              <a:rPr lang="es-ES_tradnl" dirty="0" err="1"/>
              <a:t>Manly</a:t>
            </a:r>
            <a:r>
              <a:rPr lang="es-ES_tradnl" dirty="0"/>
              <a:t> (2005)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F221F-06ED-7C42-9780-20140D6C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Febrero de 1898 </a:t>
            </a:r>
            <a:r>
              <a:rPr lang="es-ES_tradnl" dirty="0" err="1"/>
              <a:t>Hermon</a:t>
            </a:r>
            <a:r>
              <a:rPr lang="es-ES_tradnl" dirty="0"/>
              <a:t> </a:t>
            </a:r>
            <a:r>
              <a:rPr lang="es-ES_tradnl" dirty="0" err="1"/>
              <a:t>Bumpus</a:t>
            </a:r>
            <a:r>
              <a:rPr lang="es-ES_tradnl" dirty="0"/>
              <a:t> tomó datos de gorriones que sobrevivieron o murieron después de una tormenta severa. </a:t>
            </a:r>
          </a:p>
          <a:p>
            <a:r>
              <a:rPr lang="es-ES_tradnl" dirty="0"/>
              <a:t>Tomó 5 datos de un grupo de gorriones que sobrevivieron y de los que murieron: Longitud total, del ala, de la cabeza y pico, del húmero y de la quilla del esternón  (</a:t>
            </a:r>
            <a:r>
              <a:rPr lang="es-ES_tradnl" dirty="0" err="1"/>
              <a:t>Manly</a:t>
            </a:r>
            <a:r>
              <a:rPr lang="es-ES_tradnl" dirty="0"/>
              <a:t> 2005, págs. 1-2).</a:t>
            </a:r>
          </a:p>
          <a:p>
            <a:r>
              <a:rPr lang="es-ES_tradnl" dirty="0"/>
              <a:t>Las preguntas que surgen de estos análisis pudieran ser</a:t>
            </a:r>
          </a:p>
          <a:p>
            <a:pPr lvl="1"/>
            <a:r>
              <a:rPr lang="es-ES_tradnl" dirty="0"/>
              <a:t>Como se relacionan las variables medidas?</a:t>
            </a:r>
          </a:p>
          <a:p>
            <a:pPr lvl="1"/>
            <a:r>
              <a:rPr lang="es-ES_tradnl" dirty="0"/>
              <a:t>Hay diferencias significativas entre sobrevivientes y muertos?</a:t>
            </a:r>
          </a:p>
          <a:p>
            <a:pPr lvl="1"/>
            <a:r>
              <a:rPr lang="es-ES_tradnl" dirty="0"/>
              <a:t>Existe la misma variación entre ambos grupos?</a:t>
            </a:r>
          </a:p>
          <a:p>
            <a:pPr lvl="1"/>
            <a:r>
              <a:rPr lang="es-ES_tradnl" dirty="0"/>
              <a:t>Se puede construir una función que separe los grupos?</a:t>
            </a:r>
          </a:p>
        </p:txBody>
      </p:sp>
    </p:spTree>
    <p:extLst>
      <p:ext uri="{BB962C8B-B14F-4D97-AF65-F5344CB8AC3E}">
        <p14:creationId xmlns:p14="http://schemas.microsoft.com/office/powerpoint/2010/main" val="304923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71BD7-FBC8-E34B-A8A5-0F8C0F00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Otro ejemplo del </a:t>
            </a:r>
            <a:r>
              <a:rPr lang="es-ES_tradnl" dirty="0" err="1"/>
              <a:t>Manly</a:t>
            </a:r>
            <a:r>
              <a:rPr lang="es-ES_tradnl" dirty="0"/>
              <a:t> (2005)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01087A-46A5-1A47-BE5E-9008E8134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Datos de distribución de mariposas y sus frecuencias génicas.</a:t>
            </a:r>
          </a:p>
          <a:p>
            <a:r>
              <a:rPr lang="es-ES_tradnl" dirty="0"/>
              <a:t>Estas mariposas de la costa oeste de los Estados Unidos fueron colectadas en 16 sitios y  se midieron variables ambientales y genéticas.</a:t>
            </a:r>
          </a:p>
          <a:p>
            <a:r>
              <a:rPr lang="es-ES_tradnl" dirty="0"/>
              <a:t>Las preguntas que surgen son:</a:t>
            </a:r>
          </a:p>
          <a:p>
            <a:pPr lvl="1"/>
            <a:r>
              <a:rPr lang="es-ES_tradnl" dirty="0"/>
              <a:t>Están relacionadas las variables genéticas y ambientales de las colonias?</a:t>
            </a:r>
          </a:p>
          <a:p>
            <a:pPr lvl="1"/>
            <a:r>
              <a:rPr lang="es-ES_tradnl" dirty="0"/>
              <a:t>Que variables ambientales  influyen más en la variación genética?</a:t>
            </a:r>
          </a:p>
          <a:p>
            <a:pPr lvl="1"/>
            <a:r>
              <a:rPr lang="es-ES_tradnl" dirty="0"/>
              <a:t>Existe algún tipo de causalidad?</a:t>
            </a:r>
          </a:p>
        </p:txBody>
      </p:sp>
    </p:spTree>
    <p:extLst>
      <p:ext uri="{BB962C8B-B14F-4D97-AF65-F5344CB8AC3E}">
        <p14:creationId xmlns:p14="http://schemas.microsoft.com/office/powerpoint/2010/main" val="201996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C22D2-CCE7-1146-B635-778A591B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Datos ambientales y genéticos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F4A549-A4F1-5D4C-93D3-7B09B2659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5396" y="-709668"/>
            <a:ext cx="5055347" cy="9349739"/>
          </a:xfrm>
        </p:spPr>
      </p:pic>
    </p:spTree>
    <p:extLst>
      <p:ext uri="{BB962C8B-B14F-4D97-AF65-F5344CB8AC3E}">
        <p14:creationId xmlns:p14="http://schemas.microsoft.com/office/powerpoint/2010/main" val="394598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5E307-5E45-B148-AB83-DB5617CE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Vista preliminar de algunos temas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1286E8-B90E-704A-951D-4EDDF138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el caso de los gorriones el análisis de componentes principales  o el análisis de factores ayudan a entender las relaciones de las variables por medio de la creación de variables nuevas que sean combinaciones lineales de las variables originales y así reducir dimensiones: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C3C32B-C060-F241-B8F7-39F738F34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96335"/>
            <a:ext cx="3474720" cy="29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2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13370-B5EF-804F-B3E3-0E6B61D7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Capítulo 1 de </a:t>
            </a:r>
            <a:r>
              <a:rPr lang="es-ES_tradnl" dirty="0" err="1"/>
              <a:t>Manly</a:t>
            </a:r>
            <a:r>
              <a:rPr lang="es-ES_tradnl" dirty="0"/>
              <a:t> (2005)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64FB1-372F-3E44-8926-F1785E625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este capítulo también nos hacen presentaciones previas de técnicas de clasificación (</a:t>
            </a:r>
            <a:r>
              <a:rPr lang="es-ES_tradnl" dirty="0" err="1"/>
              <a:t>clusters</a:t>
            </a:r>
            <a:r>
              <a:rPr lang="es-ES_tradnl" dirty="0"/>
              <a:t>), ordenamiento (componentes principales y análisis de discriminantes), etc.</a:t>
            </a:r>
          </a:p>
          <a:p>
            <a:r>
              <a:rPr lang="es-ES_tradnl" dirty="0"/>
              <a:t>Una lectura de este capítulo es importante para iniciar el tema, remarcando la importancia de:</a:t>
            </a:r>
          </a:p>
          <a:p>
            <a:pPr lvl="1"/>
            <a:r>
              <a:rPr lang="es-ES_tradnl" dirty="0"/>
              <a:t>Estadística multivariada descriptiva.</a:t>
            </a:r>
          </a:p>
          <a:p>
            <a:pPr lvl="1"/>
            <a:r>
              <a:rPr lang="es-ES_tradnl" dirty="0"/>
              <a:t>Estadística inferencial basada en la normal multivariada.</a:t>
            </a:r>
          </a:p>
          <a:p>
            <a:pPr lvl="1"/>
            <a:r>
              <a:rPr lang="es-ES_tradnl" dirty="0"/>
              <a:t>Importancia de la clasificación y ordenamiento de datos.</a:t>
            </a:r>
          </a:p>
          <a:p>
            <a:pPr lvl="1"/>
            <a:r>
              <a:rPr lang="es-ES_tradnl" dirty="0" err="1"/>
              <a:t>Improtancia</a:t>
            </a:r>
            <a:r>
              <a:rPr lang="es-ES_tradnl" dirty="0"/>
              <a:t> de las gráficas multivariadas.</a:t>
            </a:r>
          </a:p>
        </p:txBody>
      </p:sp>
    </p:spTree>
    <p:extLst>
      <p:ext uri="{BB962C8B-B14F-4D97-AF65-F5344CB8AC3E}">
        <p14:creationId xmlns:p14="http://schemas.microsoft.com/office/powerpoint/2010/main" val="370081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7FAB8-CADD-2C4A-B210-587C1D0A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Otros ejemplos de análisis multivariados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210761-FE76-8D4D-93CF-1D9E19F76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231312" cy="4275772"/>
          </a:xfrm>
        </p:spPr>
      </p:pic>
    </p:spTree>
    <p:extLst>
      <p:ext uri="{BB962C8B-B14F-4D97-AF65-F5344CB8AC3E}">
        <p14:creationId xmlns:p14="http://schemas.microsoft.com/office/powerpoint/2010/main" val="412761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45536-F0EA-9747-94C6-F7F7FF74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Trabajo con hongos (tesis de maestría de Daniel Robles)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B2414-30D4-C44B-9E57-14006DFCE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este estudio se trabajó con  técnicas de clasificación (</a:t>
            </a:r>
            <a:r>
              <a:rPr lang="es-ES_tradnl" dirty="0" err="1"/>
              <a:t>cluster</a:t>
            </a:r>
            <a:r>
              <a:rPr lang="es-ES_tradnl" dirty="0"/>
              <a:t>) y de escalamiento multidimensional no métrico.</a:t>
            </a:r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547D80-F51C-A94C-8A90-E540814B4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70" y="2874010"/>
            <a:ext cx="6983304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4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9AF0A-6324-FE41-872C-7F894E66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Escalamiento multidimensional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30CA3B-5C50-EC42-94E1-5C6C3432C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69" y="1690688"/>
            <a:ext cx="3323462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C88792-DA73-3048-BF15-7B48DCEC6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0" y="1439545"/>
            <a:ext cx="5097177" cy="50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68852-B1F9-9642-A2BA-D419E6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Trabajo de </a:t>
            </a:r>
            <a:r>
              <a:rPr lang="es-ES_tradnl" dirty="0" err="1"/>
              <a:t>Harraway</a:t>
            </a:r>
            <a:r>
              <a:rPr lang="es-ES_tradnl" dirty="0"/>
              <a:t> et al. 2001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074B94-628D-3645-9B6D-EF5D0BE0E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312152"/>
            <a:ext cx="7955280" cy="5451388"/>
          </a:xfrm>
        </p:spPr>
      </p:pic>
    </p:spTree>
    <p:extLst>
      <p:ext uri="{BB962C8B-B14F-4D97-AF65-F5344CB8AC3E}">
        <p14:creationId xmlns:p14="http://schemas.microsoft.com/office/powerpoint/2010/main" val="248749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151C8-5D41-BC48-B1F1-5259EBBA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Usos de la estadística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5FF2F-1529-5F4C-9C79-09C3973C5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este estudio se clasificaron y ordenaron el uso de técnicas estadísticas en 2927 artículos de 16 revistas 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2BA50D-CEA8-3443-9AFA-A6660B581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1" y="2781300"/>
            <a:ext cx="4469829" cy="29108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005999-EE1E-2B47-A4D8-82EB6AC48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16" y="2781300"/>
            <a:ext cx="3826681" cy="28967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056DC4-E066-3D46-8CC4-B9F5AD418F5D}"/>
              </a:ext>
            </a:extLst>
          </p:cNvPr>
          <p:cNvSpPr txBox="1"/>
          <p:nvPr/>
        </p:nvSpPr>
        <p:spPr>
          <a:xfrm>
            <a:off x="3710152" y="6176963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Clasificación y ordenamiento de datos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22452CB-2B8C-C543-B193-DC7C245CD087}"/>
              </a:ext>
            </a:extLst>
          </p:cNvPr>
          <p:cNvCxnSpPr>
            <a:cxnSpLocks/>
          </p:cNvCxnSpPr>
          <p:nvPr/>
        </p:nvCxnSpPr>
        <p:spPr>
          <a:xfrm>
            <a:off x="3615559" y="5678046"/>
            <a:ext cx="725213" cy="49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2B59385-3D09-0447-B960-996093EEAF03}"/>
              </a:ext>
            </a:extLst>
          </p:cNvPr>
          <p:cNvCxnSpPr>
            <a:cxnSpLocks/>
          </p:cNvCxnSpPr>
          <p:nvPr/>
        </p:nvCxnSpPr>
        <p:spPr>
          <a:xfrm flipH="1" flipV="1">
            <a:off x="3710152" y="5349767"/>
            <a:ext cx="630620" cy="827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9150D74-FB57-BE4E-8BEE-18B4A42CD239}"/>
              </a:ext>
            </a:extLst>
          </p:cNvPr>
          <p:cNvCxnSpPr/>
          <p:nvPr/>
        </p:nvCxnSpPr>
        <p:spPr>
          <a:xfrm flipV="1">
            <a:off x="6076693" y="4849076"/>
            <a:ext cx="1083481" cy="1313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3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Est</a:t>
            </a:r>
            <a:r>
              <a:rPr lang="es-MX" dirty="0"/>
              <a:t>. </a:t>
            </a:r>
            <a:r>
              <a:rPr lang="es-MX" dirty="0" err="1"/>
              <a:t>Mult</a:t>
            </a:r>
            <a:r>
              <a:rPr lang="es-MX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esta sección nos apoyaremos en el Capítulo 1 de </a:t>
            </a:r>
            <a:r>
              <a:rPr lang="es-MX" dirty="0" err="1"/>
              <a:t>Manly</a:t>
            </a:r>
            <a:r>
              <a:rPr lang="es-MX" dirty="0"/>
              <a:t> (2005) y en el capítulo 1 de  Johnson &amp; </a:t>
            </a:r>
            <a:r>
              <a:rPr lang="es-MX" dirty="0" err="1"/>
              <a:t>Wichern</a:t>
            </a:r>
            <a:r>
              <a:rPr lang="es-MX" dirty="0"/>
              <a:t> (2007).</a:t>
            </a:r>
          </a:p>
          <a:p>
            <a:r>
              <a:rPr lang="es-MX" dirty="0"/>
              <a:t>El término  Estadística Multivariada se refiere al análisis de datos con múltiples variables involucradas y relacionadas entre si.</a:t>
            </a:r>
          </a:p>
          <a:p>
            <a:r>
              <a:rPr lang="es-MX" dirty="0"/>
              <a:t>Las variables se analizan simultáneamente y todas son igualmente importantes.</a:t>
            </a:r>
          </a:p>
          <a:p>
            <a:r>
              <a:rPr lang="es-MX" dirty="0"/>
              <a:t>En la estadística multivariada tenderemos aplicaciones descriptivas e inferenciales.</a:t>
            </a:r>
          </a:p>
        </p:txBody>
      </p:sp>
    </p:spTree>
    <p:extLst>
      <p:ext uri="{BB962C8B-B14F-4D97-AF65-F5344CB8AC3E}">
        <p14:creationId xmlns:p14="http://schemas.microsoft.com/office/powerpoint/2010/main" val="332965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7D575-8E61-834A-BDBD-C60E4F26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Tarea 1. Del mismo trabajo de </a:t>
            </a:r>
            <a:r>
              <a:rPr lang="es-ES_tradnl" dirty="0" err="1"/>
              <a:t>Harraway</a:t>
            </a:r>
            <a:r>
              <a:rPr lang="es-ES_tradnl" dirty="0"/>
              <a:t> et al. (2001)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E532D8-D3D1-FE4D-AA59-E183E73A3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Seleccionar 10 artículos recientes de revistas indizadas de su tema de interés y mencionar el tipo de estadística utilizado.</a:t>
            </a:r>
          </a:p>
          <a:p>
            <a:r>
              <a:rPr lang="es-ES_tradnl" dirty="0"/>
              <a:t>Mencionar si su área de interés cae en alguna de las siguientes: Taxonómicas; Ecológicas y manejo; Celulares y/o moleculares; fisiológicas.</a:t>
            </a:r>
          </a:p>
          <a:p>
            <a:r>
              <a:rPr lang="es-ES_tradnl" dirty="0"/>
              <a:t>Referir en la siguiente forma: Cita completa, área de interés y tipo de estadística acorde a la tabla de la siguiente diapositiva.</a:t>
            </a:r>
          </a:p>
          <a:p>
            <a:r>
              <a:rPr lang="es-ES_tradnl" dirty="0"/>
              <a:t>Si no se ajusta a estos temas, referirlo como categoría 15 (otros), como sería el caso de pruebas Bayesianas.</a:t>
            </a:r>
          </a:p>
        </p:txBody>
      </p:sp>
    </p:spTree>
    <p:extLst>
      <p:ext uri="{BB962C8B-B14F-4D97-AF65-F5344CB8AC3E}">
        <p14:creationId xmlns:p14="http://schemas.microsoft.com/office/powerpoint/2010/main" val="167530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5617F-7679-D749-888E-59F46F24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Tarea 1.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AD53CAB-56DB-024E-A16D-E50CF034A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1" y="1825625"/>
            <a:ext cx="6738797" cy="4351338"/>
          </a:xfrm>
        </p:spPr>
      </p:pic>
    </p:spTree>
    <p:extLst>
      <p:ext uri="{BB962C8B-B14F-4D97-AF65-F5344CB8AC3E}">
        <p14:creationId xmlns:p14="http://schemas.microsoft.com/office/powerpoint/2010/main" val="93765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Posibles usos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Johnson &amp; </a:t>
            </a:r>
            <a:r>
              <a:rPr lang="es-MX" dirty="0" err="1"/>
              <a:t>Wichern</a:t>
            </a:r>
            <a:r>
              <a:rPr lang="es-MX" dirty="0"/>
              <a:t>  (2005) consideran que las técnicas multivariadas se utilizan para: </a:t>
            </a:r>
          </a:p>
          <a:p>
            <a:pPr lvl="1"/>
            <a:r>
              <a:rPr lang="es-MX" dirty="0"/>
              <a:t>Reducción de datos o simplificación,</a:t>
            </a:r>
          </a:p>
          <a:p>
            <a:pPr lvl="1"/>
            <a:r>
              <a:rPr lang="es-MX" dirty="0"/>
              <a:t>Ordenamiento y clasificación de entidades de estudio.</a:t>
            </a:r>
          </a:p>
          <a:p>
            <a:pPr lvl="1"/>
            <a:r>
              <a:rPr lang="es-MX" dirty="0"/>
              <a:t>Estudios sobre la dependencia de las variables.</a:t>
            </a:r>
          </a:p>
          <a:p>
            <a:pPr lvl="1"/>
            <a:r>
              <a:rPr lang="es-MX" dirty="0"/>
              <a:t>Predicción</a:t>
            </a:r>
          </a:p>
          <a:p>
            <a:pPr lvl="1"/>
            <a:r>
              <a:rPr lang="es-MX" dirty="0"/>
              <a:t>Pruebas de </a:t>
            </a:r>
            <a:r>
              <a:rPr lang="es-MX"/>
              <a:t>hipótesis multivariadas.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772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7FBAB-96C3-CF49-9A2A-0B1C4C83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Ejemplos: Estudios de la vegetación del desierto.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63C2C-7EA5-CC4D-B895-EEDD508D5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1. Acorde a los valores de importancia de especies vegetales en el desierto sonorense establecer la relación entre los diferentes sitios estudiados.</a:t>
            </a:r>
          </a:p>
          <a:p>
            <a:r>
              <a:rPr lang="es-ES_tradnl" dirty="0"/>
              <a:t>Este es un típico ejemplo de análisis de ordenamiento donde teníamos 88 especies de plantas distribuidas en 8 comunidades con distintos grados de perturbación.</a:t>
            </a:r>
          </a:p>
          <a:p>
            <a:r>
              <a:rPr lang="es-ES_tradnl" dirty="0"/>
              <a:t>En primera instancia había que detectar cuáles eran las especies más importantes en la comunidad y como la estructura de la comunidad cambiaba.  </a:t>
            </a:r>
          </a:p>
        </p:txBody>
      </p:sp>
    </p:spTree>
    <p:extLst>
      <p:ext uri="{BB962C8B-B14F-4D97-AF65-F5344CB8AC3E}">
        <p14:creationId xmlns:p14="http://schemas.microsoft.com/office/powerpoint/2010/main" val="111917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B78D1-BE01-C040-A892-092D6594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Publicación parte de mi tesis doctoral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58A116B-D268-0A42-8767-44A1E5FDE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3" y="1825624"/>
            <a:ext cx="5761515" cy="4849495"/>
          </a:xfrm>
        </p:spPr>
      </p:pic>
    </p:spTree>
    <p:extLst>
      <p:ext uri="{BB962C8B-B14F-4D97-AF65-F5344CB8AC3E}">
        <p14:creationId xmlns:p14="http://schemas.microsoft.com/office/powerpoint/2010/main" val="7132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306C7-401B-E546-BD7B-31862B5D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s-ES_tradnl" dirty="0"/>
              <a:t>Vegetación en el desierto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BE49F4-BD50-C242-B98A-FD39E55D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1"/>
            <a:ext cx="9928860" cy="3154680"/>
          </a:xfrm>
        </p:spPr>
        <p:txBody>
          <a:bodyPr/>
          <a:lstStyle/>
          <a:p>
            <a:r>
              <a:rPr lang="es-ES_tradnl" dirty="0"/>
              <a:t>En este caso la reducción de variables es importante y nos puede llevar a entender las relaciones entre las especies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56AB8C-5281-1C40-AEF3-BE0F9DB3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10" y="2160652"/>
            <a:ext cx="6801210" cy="46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6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2B8A-020F-1642-B579-99D494B6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de análisis y </a:t>
            </a:r>
            <a:r>
              <a:rPr lang="es-ES_tradnl" dirty="0" err="1"/>
              <a:t>graficación</a:t>
            </a:r>
            <a:r>
              <a:rPr lang="es-ES_tradnl" dirty="0"/>
              <a:t> multivariada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E56FFA-29A7-C44D-A6B5-84F10D5A1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49" y="1825625"/>
            <a:ext cx="4123702" cy="4351338"/>
          </a:xfrm>
        </p:spPr>
      </p:pic>
    </p:spTree>
    <p:extLst>
      <p:ext uri="{BB962C8B-B14F-4D97-AF65-F5344CB8AC3E}">
        <p14:creationId xmlns:p14="http://schemas.microsoft.com/office/powerpoint/2010/main" val="344757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B2C22-4560-B74B-A9A5-5093C02F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MI sitio de estudios doctorales y algunos personajes que quizás conozcan: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C81EB46-8F8D-7142-9F5C-851780E03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4205"/>
            <a:ext cx="4576233" cy="34321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9296D7-94BF-C94D-BD75-BDF61AA7A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7880"/>
            <a:ext cx="4576233" cy="3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4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041B7-54B8-4B46-A92B-319A334B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Trabajo de </a:t>
            </a:r>
            <a:r>
              <a:rPr lang="es-ES_tradnl" dirty="0" err="1"/>
              <a:t>campoen</a:t>
            </a:r>
            <a:r>
              <a:rPr lang="es-ES_tradnl" dirty="0"/>
              <a:t> el 2003 en mi sitio de estudios doctorales  de 1992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D0543D-8735-324B-9923-BEC628A70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1879"/>
            <a:ext cx="4911513" cy="368363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7D5CEF-5E30-E242-9FC1-96B864ADF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89" y="2341879"/>
            <a:ext cx="468376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8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765</Words>
  <Application>Microsoft Macintosh PowerPoint</Application>
  <PresentationFormat>Panorámica</PresentationFormat>
  <Paragraphs>63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Estadística Multivariada. Introducción</vt:lpstr>
      <vt:lpstr>Est. Mult.</vt:lpstr>
      <vt:lpstr>Posibles usos</vt:lpstr>
      <vt:lpstr>Ejemplos: Estudios de la vegetación del desierto.</vt:lpstr>
      <vt:lpstr>Publicación parte de mi tesis doctoral</vt:lpstr>
      <vt:lpstr>Vegetación en el desierto</vt:lpstr>
      <vt:lpstr>Ejemplo de análisis y graficación multivariada</vt:lpstr>
      <vt:lpstr>MI sitio de estudios doctorales y algunos personajes que quizás conozcan:</vt:lpstr>
      <vt:lpstr>Trabajo de campoen el 2003 en mi sitio de estudios doctorales  de 1992</vt:lpstr>
      <vt:lpstr>Ejemplo del Manly (2005)</vt:lpstr>
      <vt:lpstr>Otro ejemplo del Manly (2005)</vt:lpstr>
      <vt:lpstr>Datos ambientales y genéticos</vt:lpstr>
      <vt:lpstr>Vista preliminar de algunos temas</vt:lpstr>
      <vt:lpstr>Capítulo 1 de Manly (2005)</vt:lpstr>
      <vt:lpstr>Otros ejemplos de análisis multivariados</vt:lpstr>
      <vt:lpstr>Trabajo con hongos (tesis de maestría de Daniel Robles)</vt:lpstr>
      <vt:lpstr>Escalamiento multidimensional</vt:lpstr>
      <vt:lpstr>Trabajo de Harraway et al. 2001</vt:lpstr>
      <vt:lpstr>Usos de la estadística</vt:lpstr>
      <vt:lpstr>Tarea 1. Del mismo trabajo de Harraway et al. (2001) </vt:lpstr>
      <vt:lpstr>Tarea 1.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 Multivariada. Introducción</dc:title>
  <dc:creator>524421492584</dc:creator>
  <cp:lastModifiedBy>Microsoft Office User</cp:lastModifiedBy>
  <cp:revision>16</cp:revision>
  <dcterms:created xsi:type="dcterms:W3CDTF">2020-08-01T01:02:23Z</dcterms:created>
  <dcterms:modified xsi:type="dcterms:W3CDTF">2020-08-06T00:33:23Z</dcterms:modified>
</cp:coreProperties>
</file>