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7" r:id="rId6"/>
    <p:sldId id="266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79" r:id="rId19"/>
    <p:sldId id="280" r:id="rId20"/>
    <p:sldId id="262" r:id="rId21"/>
    <p:sldId id="263" r:id="rId22"/>
    <p:sldId id="264" r:id="rId23"/>
    <p:sldId id="281" r:id="rId24"/>
    <p:sldId id="269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43"/>
    <p:restoredTop sz="91599"/>
  </p:normalViewPr>
  <p:slideViewPr>
    <p:cSldViewPr snapToGrid="0" snapToObjects="1">
      <p:cViewPr varScale="1">
        <p:scale>
          <a:sx n="105" d="100"/>
          <a:sy n="105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50A5-DE76-F646-96EF-AF7F2EB3855E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52C6-EEBB-C64F-88F3-EAF99130CD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19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652C6-EEBB-C64F-88F3-EAF99130CD11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35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A35D-13BB-EC41-A15A-285524B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962AB-E8EB-9540-8B63-75473791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D9306-3720-B646-99B3-298C349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B50BC-5F2B-744B-9F4F-E778EDF5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ABC2B-903B-DC4C-9505-F6332302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F169-89C4-CD42-A83E-3E6DA33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A3FE2-BC30-1941-A5E8-DCCD7C5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764F0-5D16-A444-8E5D-11FB630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4750C-BFC7-9044-A406-6852412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8B71-BB25-B746-B6B4-88E1C22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0FB95-DE5E-B949-9798-D658C224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5C57A-E7C1-514B-AEC5-A2EB080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63391-4CFF-E548-B831-FDC6253C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B203D-7C70-A24B-86FC-E0E9B846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2CA4B-5827-1E42-B563-199A165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1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F46C-C47A-4A47-A83B-1EF6A76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A4B2D-4F19-6646-837C-494637C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B8B22-9C51-6C49-91FA-297F87EF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DAAF-A6C5-4746-8027-D243F423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0136-6C76-7847-9A47-E0C53253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0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B1771-A615-CB48-85F5-B624FCBC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A2270-D99D-BD49-9600-7F05E804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34FB0-C5C4-D946-B6DE-D064AD97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DA469-9C7B-B443-B60A-637174DC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20D3E-3C8B-A849-AD7D-F4D3299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A38F9-1EC6-3A41-869A-F0DAEFE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665F-3445-7840-BB85-305D3BC2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DCAA5-DC66-F14B-87D1-E0DE3758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06A6F-AE0E-6E40-8E18-13B797A5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19871-5E34-7649-B4DA-B744894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CE479-CD55-7E49-B1C2-3AF3B83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A217-EB49-D044-9E06-23CA8DDE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5964-A397-184F-8422-7EAC265C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34AFB2-043C-7344-BABD-EB418FC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99AEF4-7CC1-164C-9DCF-3C65353E6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6CCAD-4098-1A4F-A04C-630CBDE19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E7939-52D7-7B48-B2CB-2B0372D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216225-40C0-0442-BE3D-C5B48CD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C8B441-F36D-5048-98A6-2D4D471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F472A-79CF-2043-BF5D-AC548D2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701B84-2BF2-A248-A921-E276CE8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26188-9311-E94C-BB5A-27421AFD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C2B4F-A19F-6849-8903-1149B2C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6984C8-7ACA-D84E-846F-D8B6FBAD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35BF4-6954-344C-8651-CCC57A4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63D-F5D6-AA48-8F64-4941C7B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16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070A4-07AD-A541-9AF1-6DB9BB3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C0B0E-B14E-ED4A-AD13-047BD9D5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CCE51-7CF4-9542-A5D0-F4C941F3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2CA63-7634-8F4C-AB56-20F76C2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4C04-290C-0E41-99E6-8E587480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8686B-24B1-ED4B-88B1-7FB6AB5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7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A354-9142-5B48-88B6-16B67F0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EA4D3-5138-4D4F-B193-6D002FD9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D8654-98F5-FA4C-B306-5B990084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4D82BE-0092-9F4F-A34E-D7EAD56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28A63-83FD-0A49-B9A7-4ABDB147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91717-6602-814A-8EF7-1C5758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668B5-8BBB-9346-9860-C177FC8E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0A70F-084C-5941-A6E0-4A457E32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3F0C-C0E1-BA48-A55F-EAC40C0A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7394-D902-334D-910C-4EB58D5CAC38}" type="datetimeFigureOut">
              <a:rPr lang="es-ES_tradnl" smtClean="0"/>
              <a:t>16/9/20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C00F0-C7A3-C94B-A2E9-B4BFFA0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E1C6B-C228-B74D-8E34-42761AE0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9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F53B-350E-334F-9CBF-B5EA60E36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7. Análisis multivariado de varianza (MANOVA</a:t>
            </a:r>
            <a:r>
              <a:rPr lang="es-ES_tradnl"/>
              <a:t>) 1.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2A88D1-400E-FB44-81F8-627C4C31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Dr. Humberto </a:t>
            </a:r>
            <a:r>
              <a:rPr lang="es-ES_tradnl" dirty="0" err="1"/>
              <a:t>Suzán</a:t>
            </a:r>
            <a:r>
              <a:rPr lang="es-ES_tradnl" dirty="0"/>
              <a:t> </a:t>
            </a:r>
            <a:r>
              <a:rPr lang="es-ES_tradnl" dirty="0" err="1"/>
              <a:t>Azpiri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732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3706-5FF0-EA44-9A23-AE4CBAC5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</a:t>
            </a:r>
            <a:r>
              <a:rPr lang="es-ES_tradnl" baseline="30000" dirty="0"/>
              <a:t>2</a:t>
            </a:r>
            <a:r>
              <a:rPr lang="es-ES_tradnl" dirty="0"/>
              <a:t> de </a:t>
            </a:r>
            <a:r>
              <a:rPr lang="es-ES_tradnl" dirty="0" err="1"/>
              <a:t>Hotelling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30BBF-A069-D144-A2B1-B1717335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/>
              <a:t>SI suponemos que las matrices de covarianzas son similares:</a:t>
            </a:r>
          </a:p>
          <a:p>
            <a:r>
              <a:rPr lang="es-ES_tradnl" sz="3200" dirty="0"/>
              <a:t>La matriz ponderada de varianzas es:                                                        </a:t>
            </a:r>
          </a:p>
          <a:p>
            <a:r>
              <a:rPr lang="es-ES_tradnl" sz="3200" b="1" dirty="0"/>
              <a:t>               C </a:t>
            </a:r>
            <a:r>
              <a:rPr lang="es-ES_tradnl" sz="3200" dirty="0"/>
              <a:t>= ((n</a:t>
            </a:r>
            <a:r>
              <a:rPr lang="es-ES_tradnl" sz="3200" baseline="-25000" dirty="0"/>
              <a:t>1</a:t>
            </a:r>
            <a:r>
              <a:rPr lang="es-ES_tradnl" sz="3200" dirty="0"/>
              <a:t>-1)C</a:t>
            </a:r>
            <a:r>
              <a:rPr lang="es-ES_tradnl" sz="3200" baseline="-25000" dirty="0"/>
              <a:t>1</a:t>
            </a:r>
            <a:r>
              <a:rPr lang="es-ES_tradnl" sz="3200" dirty="0"/>
              <a:t> + (n</a:t>
            </a:r>
            <a:r>
              <a:rPr lang="es-ES_tradnl" sz="3200" baseline="-25000" dirty="0"/>
              <a:t>2</a:t>
            </a:r>
            <a:r>
              <a:rPr lang="es-ES_tradnl" sz="3200" dirty="0"/>
              <a:t>-1)C</a:t>
            </a:r>
            <a:r>
              <a:rPr lang="es-ES_tradnl" sz="3200" baseline="-25000" dirty="0"/>
              <a:t>2</a:t>
            </a:r>
            <a:r>
              <a:rPr lang="es-ES_tradnl" sz="3200" dirty="0"/>
              <a:t>) /(n</a:t>
            </a:r>
            <a:r>
              <a:rPr lang="es-ES_tradnl" sz="3200" baseline="-25000" dirty="0"/>
              <a:t>1</a:t>
            </a:r>
            <a:r>
              <a:rPr lang="es-ES_tradnl" sz="3200" dirty="0"/>
              <a:t> +n</a:t>
            </a:r>
            <a:r>
              <a:rPr lang="es-ES_tradnl" sz="3200" baseline="-25000" dirty="0"/>
              <a:t>2</a:t>
            </a:r>
            <a:r>
              <a:rPr lang="es-ES_tradnl" sz="3200" dirty="0"/>
              <a:t>-2)</a:t>
            </a:r>
          </a:p>
          <a:p>
            <a:endParaRPr lang="es-ES_tradnl" sz="3200" dirty="0"/>
          </a:p>
          <a:p>
            <a:r>
              <a:rPr lang="es-ES_tradnl" sz="3200" dirty="0"/>
              <a:t>El estadístico de T</a:t>
            </a:r>
            <a:r>
              <a:rPr lang="es-ES_tradnl" sz="3200" baseline="30000" dirty="0"/>
              <a:t>2</a:t>
            </a:r>
            <a:r>
              <a:rPr lang="es-ES_tradnl" sz="3200" dirty="0"/>
              <a:t> es:</a:t>
            </a:r>
          </a:p>
          <a:p>
            <a:endParaRPr lang="es-ES_tradnl" sz="3200" dirty="0"/>
          </a:p>
          <a:p>
            <a:endParaRPr lang="es-ES_tradnl" sz="3200" dirty="0"/>
          </a:p>
          <a:p>
            <a:endParaRPr lang="es-ES_tradnl" sz="3200" dirty="0"/>
          </a:p>
          <a:p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F743B-503E-E54C-88D6-57E842A2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87" y="4872789"/>
            <a:ext cx="6997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C3EF8-8080-254E-8BB1-9C737E17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</a:t>
            </a:r>
            <a:r>
              <a:rPr lang="es-ES_tradnl" baseline="30000" dirty="0"/>
              <a:t>2</a:t>
            </a:r>
            <a:r>
              <a:rPr lang="es-ES_tradnl" dirty="0"/>
              <a:t> de </a:t>
            </a:r>
            <a:r>
              <a:rPr lang="es-ES_tradnl" dirty="0" err="1"/>
              <a:t>Hotelling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657E9B-75D9-9744-BC5C-A71C19AD1B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estadístico T</a:t>
                </a:r>
                <a:r>
                  <a:rPr lang="es-ES_tradnl" baseline="30000" dirty="0"/>
                  <a:t>2</a:t>
                </a:r>
                <a:r>
                  <a:rPr lang="es-ES_tradnl" dirty="0"/>
                  <a:t> se prueba con el estadístico transformado de “F”: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Que en el caso de </a:t>
                </a:r>
                <a:r>
                  <a:rPr lang="es-ES_tradnl" dirty="0" err="1"/>
                  <a:t>Past</a:t>
                </a:r>
                <a:r>
                  <a:rPr lang="es-ES_tradnl" dirty="0"/>
                  <a:t> 4 se calcula con la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dirty="0"/>
                  <a:t> de </a:t>
                </a:r>
                <a:r>
                  <a:rPr lang="es-ES_tradnl" dirty="0" err="1"/>
                  <a:t>Wilks</a:t>
                </a:r>
                <a:r>
                  <a:rPr lang="es-ES_tradnl" dirty="0"/>
                  <a:t> que es una aproximación que usaremos en MANOVA:</a:t>
                </a:r>
              </a:p>
              <a:p>
                <a:endParaRPr lang="es-ES_tradnl" dirty="0"/>
              </a:p>
              <a:p>
                <a:r>
                  <a:rPr lang="es-ES_tradnl" dirty="0"/>
                  <a:t>(es el determinante  de la matriz de suma de cuadrados dentro de la muestra entre </a:t>
                </a:r>
                <a:r>
                  <a:rPr lang="es-ES_tradnl"/>
                  <a:t>el determinante </a:t>
                </a:r>
                <a:r>
                  <a:rPr lang="es-ES_tradnl" dirty="0"/>
                  <a:t>de la suma de </a:t>
                </a:r>
                <a:r>
                  <a:rPr lang="es-ES_tradnl"/>
                  <a:t>cuadrados totales)</a:t>
                </a:r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657E9B-75D9-9744-BC5C-A71C19AD1B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 b="-291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CDFA86C-84DE-8247-8956-BCD3071A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63" y="2699084"/>
            <a:ext cx="6680200" cy="914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4BB5B2-D1BD-B44E-AFEF-07EE334F7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345" y="4274385"/>
            <a:ext cx="2908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5949-E519-914C-92D7-BF6DF676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Ejercicio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0DD77-1EFA-254D-AEA5-5D11F829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 la base de datos alturas copiarla de Excel y pegarla en </a:t>
            </a:r>
            <a:r>
              <a:rPr lang="es-ES_tradnl" dirty="0" err="1"/>
              <a:t>past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F925FC-39C3-A740-9165-CB13C0EE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" y="2552700"/>
            <a:ext cx="2743200" cy="3940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C89DEA-F540-2346-8CE4-EF668C032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69" y="2536825"/>
            <a:ext cx="2585707" cy="3956050"/>
          </a:xfrm>
          <a:prstGeom prst="rect">
            <a:avLst/>
          </a:prstGeom>
        </p:spPr>
      </p:pic>
      <p:sp>
        <p:nvSpPr>
          <p:cNvPr id="8" name="Flecha derecha 7">
            <a:extLst>
              <a:ext uri="{FF2B5EF4-FFF2-40B4-BE49-F238E27FC236}">
                <a16:creationId xmlns:a16="http://schemas.microsoft.com/office/drawing/2014/main" id="{4073C81A-C74F-644A-9D3F-204AD4850058}"/>
              </a:ext>
            </a:extLst>
          </p:cNvPr>
          <p:cNvSpPr/>
          <p:nvPr/>
        </p:nvSpPr>
        <p:spPr>
          <a:xfrm>
            <a:off x="3810000" y="4201886"/>
            <a:ext cx="2503714" cy="468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146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CF74-A15B-D946-8691-51173E7A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Ejercicio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31CA3-5BED-DE4A-A0F7-8E05EF61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Seleccionar </a:t>
            </a:r>
            <a:r>
              <a:rPr lang="es-ES_tradnl" dirty="0" err="1"/>
              <a:t>multivariate</a:t>
            </a:r>
            <a:r>
              <a:rPr lang="es-ES_tradnl" dirty="0"/>
              <a:t>, y luego MANOVA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629983-FCBD-0841-8B91-E5B68118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0" y="2619664"/>
            <a:ext cx="7520216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87C9C-1ACA-C848-96AD-F39AC133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</a:t>
            </a:r>
            <a:r>
              <a:rPr lang="es-ES_tradnl" baseline="30000" dirty="0"/>
              <a:t>2 </a:t>
            </a:r>
            <a:r>
              <a:rPr lang="es-ES_tradnl" dirty="0"/>
              <a:t> en PAST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B9A2EC-B31E-E147-BDA9-FE28B3820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92" y="2678905"/>
            <a:ext cx="5081005" cy="356711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4877C7-DBA4-3549-88F8-D3BC673F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18" y="2940162"/>
            <a:ext cx="4391116" cy="27420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B8910C8-97D3-2D4B-A893-1AC1AA83FD81}"/>
              </a:ext>
            </a:extLst>
          </p:cNvPr>
          <p:cNvSpPr txBox="1"/>
          <p:nvPr/>
        </p:nvSpPr>
        <p:spPr>
          <a:xfrm>
            <a:off x="1762710" y="1505767"/>
            <a:ext cx="866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 este ejercicio se encontraron diferencias significativas que se pueden ver en el valor de la </a:t>
            </a:r>
            <a:r>
              <a:rPr lang="es-ES_tradnl" dirty="0" err="1"/>
              <a:t>lamda</a:t>
            </a:r>
            <a:r>
              <a:rPr lang="es-ES_tradnl" dirty="0"/>
              <a:t> de </a:t>
            </a:r>
            <a:r>
              <a:rPr lang="es-ES_tradnl" dirty="0" err="1"/>
              <a:t>Wilks</a:t>
            </a:r>
            <a:r>
              <a:rPr lang="es-ES_tradnl" dirty="0"/>
              <a:t> y en los valores por pares de la probabilidad de F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86999C2-3540-6147-B404-97693808EC3C}"/>
              </a:ext>
            </a:extLst>
          </p:cNvPr>
          <p:cNvCxnSpPr/>
          <p:nvPr/>
        </p:nvCxnSpPr>
        <p:spPr>
          <a:xfrm flipH="1">
            <a:off x="1915886" y="2152098"/>
            <a:ext cx="500743" cy="1059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05FDB59-FCFF-2B4C-9CF2-FACC6A871804}"/>
              </a:ext>
            </a:extLst>
          </p:cNvPr>
          <p:cNvCxnSpPr>
            <a:cxnSpLocks/>
          </p:cNvCxnSpPr>
          <p:nvPr/>
        </p:nvCxnSpPr>
        <p:spPr>
          <a:xfrm flipH="1">
            <a:off x="7815263" y="2092336"/>
            <a:ext cx="214313" cy="20653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1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ED6F0-E628-0D45-8139-E10DC5E9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Tarea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3A1CC-54BC-0441-83E1-906DF95C5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 la base de datos de “Tabla </a:t>
            </a:r>
            <a:r>
              <a:rPr lang="es-ES_tradnl" dirty="0" err="1"/>
              <a:t>Sparrows</a:t>
            </a:r>
            <a:r>
              <a:rPr lang="es-ES_tradnl" dirty="0"/>
              <a:t>” pruebe si hay diferencias entre los gorriones que sobrevivieron y los que se murieron (Columna status: 0 = sobrevivieron, 1= murieron.</a:t>
            </a:r>
          </a:p>
          <a:p>
            <a:r>
              <a:rPr lang="es-ES_tradnl" dirty="0"/>
              <a:t>Compare con los resultados del libro.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515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4E3A9-FD59-D145-B029-634416F9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Repaso de ANOVA o ANDEVA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6D48F82-570A-CB46-A2DB-C3306FE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análisis de varianza conocido como ANVA, ANOVA, ANAVA “o” ANDEVA es una técnica estadística ampliamente utilizada para la experimentación y/o análisis observacional de datos.</a:t>
            </a:r>
          </a:p>
          <a:p>
            <a:r>
              <a:rPr lang="es-MX" dirty="0"/>
              <a:t>Pretende responder la Ho: µ</a:t>
            </a:r>
            <a:r>
              <a:rPr lang="es-MX" baseline="-25000" dirty="0"/>
              <a:t>1</a:t>
            </a:r>
            <a:r>
              <a:rPr lang="es-MX" dirty="0"/>
              <a:t>=µ</a:t>
            </a:r>
            <a:r>
              <a:rPr lang="es-MX" baseline="-25000" dirty="0"/>
              <a:t>2</a:t>
            </a:r>
            <a:r>
              <a:rPr lang="es-MX" dirty="0"/>
              <a:t>= µ</a:t>
            </a:r>
            <a:r>
              <a:rPr lang="es-MX" baseline="-25000" dirty="0"/>
              <a:t>3</a:t>
            </a:r>
            <a:r>
              <a:rPr lang="es-MX" dirty="0"/>
              <a:t>=……µ</a:t>
            </a:r>
            <a:r>
              <a:rPr lang="es-MX" baseline="-25000" dirty="0"/>
              <a:t>n</a:t>
            </a:r>
          </a:p>
          <a:p>
            <a:r>
              <a:rPr lang="es-MX" dirty="0"/>
              <a:t>Se le puede considerar una extensión de la prueba de “t” pero para varias medias provenientes de varias poblaciones o muestras.</a:t>
            </a:r>
          </a:p>
          <a:p>
            <a:r>
              <a:rPr lang="es-MX" dirty="0"/>
              <a:t>Su objetivo es partir la varianza que existe dentro de cada grupo y compararla  con la varianza entre grupos </a:t>
            </a:r>
          </a:p>
        </p:txBody>
      </p:sp>
    </p:spTree>
    <p:extLst>
      <p:ext uri="{BB962C8B-B14F-4D97-AF65-F5344CB8AC3E}">
        <p14:creationId xmlns:p14="http://schemas.microsoft.com/office/powerpoint/2010/main" val="35873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esta sección usaremos el libro de Zar (2010):  Capítulos 10 y 11 págs. 189-244.</a:t>
            </a:r>
          </a:p>
          <a:p>
            <a:r>
              <a:rPr lang="es-MX" dirty="0"/>
              <a:t>En el manual de PAST (2019):págs. 64-70</a:t>
            </a:r>
          </a:p>
          <a:p>
            <a:r>
              <a:rPr lang="es-MX" dirty="0"/>
              <a:t>En las notas de Vázquez: (Tito_20Vasquez_20Notas_20de_20disenos_20experimentales): págs.: 17-49.</a:t>
            </a:r>
          </a:p>
        </p:txBody>
      </p:sp>
    </p:spTree>
    <p:extLst>
      <p:ext uri="{BB962C8B-B14F-4D97-AF65-F5344CB8AC3E}">
        <p14:creationId xmlns:p14="http://schemas.microsoft.com/office/powerpoint/2010/main" val="252316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En diseño experimental es importante separar las variables explicativas de las de respuesta: p.ej.: </a:t>
            </a:r>
          </a:p>
          <a:p>
            <a:pPr lvl="1"/>
            <a:r>
              <a:rPr lang="es-MX" dirty="0"/>
              <a:t>Variable explicativa o tratamientos = variable “X” (p.ej. Dosis de un fertilizante) .</a:t>
            </a:r>
          </a:p>
          <a:p>
            <a:pPr lvl="1"/>
            <a:r>
              <a:rPr lang="es-MX" dirty="0"/>
              <a:t>Variable de respuesta = variable “Y” (p.ej. Crecimiento de una planta en cm)</a:t>
            </a:r>
          </a:p>
          <a:p>
            <a:r>
              <a:rPr lang="es-MX" dirty="0"/>
              <a:t>La varianza total de un grupo de datos  está dada por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Esta expresión se da en contexto de diseño experimental como la varianza de una variable de respuesta, en algunos textos de estadística básica se usa “X” en lugar de “Y”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45" y="3460093"/>
            <a:ext cx="4731104" cy="13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 : partición de la varianza: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25625"/>
            <a:ext cx="10676467" cy="464290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MX" dirty="0"/>
              <a:t>Comparemos dos casos donde los tratamientos (niveles de la variable explicativa) tengan iguales medias, y la media y varianza general sea la  misma, y los datos se agrupan en un gradiente de menor a mayor:</a:t>
            </a:r>
          </a:p>
          <a:p>
            <a:r>
              <a:rPr lang="es-MX" dirty="0"/>
              <a:t>                                                         __ </a:t>
            </a:r>
          </a:p>
          <a:p>
            <a:pPr lvl="1"/>
            <a:r>
              <a:rPr lang="es-MX" dirty="0"/>
              <a:t>A: 				     X</a:t>
            </a:r>
          </a:p>
          <a:p>
            <a:pPr lvl="2"/>
            <a:r>
              <a:rPr lang="es-MX" dirty="0"/>
              <a:t> 	 </a:t>
            </a:r>
            <a:r>
              <a:rPr lang="es-MX" dirty="0">
                <a:solidFill>
                  <a:srgbClr val="FF0000"/>
                </a:solidFill>
              </a:rPr>
              <a:t>x</a:t>
            </a:r>
            <a:r>
              <a:rPr lang="es-MX" baseline="-25000" dirty="0">
                <a:solidFill>
                  <a:srgbClr val="FF0000"/>
                </a:solidFill>
              </a:rPr>
              <a:t>1</a:t>
            </a:r>
            <a:r>
              <a:rPr lang="es-MX" baseline="-25000" dirty="0"/>
              <a:t>			</a:t>
            </a:r>
            <a:r>
              <a:rPr lang="es-MX" dirty="0">
                <a:solidFill>
                  <a:schemeClr val="accent1"/>
                </a:solidFill>
              </a:rPr>
              <a:t>      x</a:t>
            </a:r>
            <a:r>
              <a:rPr lang="es-MX" baseline="-25000" dirty="0">
                <a:solidFill>
                  <a:schemeClr val="accent1"/>
                </a:solidFill>
              </a:rPr>
              <a:t>2 </a:t>
            </a:r>
            <a:r>
              <a:rPr lang="es-MX" baseline="-25000" dirty="0"/>
              <a:t>				</a:t>
            </a:r>
            <a:r>
              <a:rPr lang="es-MX" dirty="0">
                <a:solidFill>
                  <a:srgbClr val="00B050"/>
                </a:solidFill>
              </a:rPr>
              <a:t>x</a:t>
            </a:r>
            <a:r>
              <a:rPr lang="es-MX" baseline="-25000" dirty="0">
                <a:solidFill>
                  <a:srgbClr val="00B050"/>
                </a:solidFill>
              </a:rPr>
              <a:t>3</a:t>
            </a:r>
            <a:endParaRPr lang="es-MX" b="1" dirty="0">
              <a:solidFill>
                <a:srgbClr val="00B050"/>
              </a:solidFill>
            </a:endParaRPr>
          </a:p>
          <a:p>
            <a:pPr marL="914400" lvl="2" indent="0">
              <a:buNone/>
            </a:pPr>
            <a:r>
              <a:rPr lang="es-MX" b="1" dirty="0">
                <a:solidFill>
                  <a:srgbClr val="FF0000"/>
                </a:solidFill>
              </a:rPr>
              <a:t>    x</a:t>
            </a:r>
            <a:r>
              <a:rPr lang="es-MX" b="1" baseline="-25000" dirty="0">
                <a:solidFill>
                  <a:srgbClr val="FF0000"/>
                </a:solidFill>
              </a:rPr>
              <a:t>11            </a:t>
            </a:r>
            <a:r>
              <a:rPr lang="es-MX" b="1" dirty="0">
                <a:solidFill>
                  <a:srgbClr val="FF0000"/>
                </a:solidFill>
              </a:rPr>
              <a:t>x</a:t>
            </a:r>
            <a:r>
              <a:rPr lang="es-MX" b="1" baseline="-25000" dirty="0">
                <a:solidFill>
                  <a:srgbClr val="FF0000"/>
                </a:solidFill>
              </a:rPr>
              <a:t>12  </a:t>
            </a:r>
            <a:r>
              <a:rPr lang="es-MX" b="1" dirty="0">
                <a:solidFill>
                  <a:srgbClr val="FF0000"/>
                </a:solidFill>
              </a:rPr>
              <a:t>     x</a:t>
            </a:r>
            <a:r>
              <a:rPr lang="es-MX" b="1" baseline="-25000" dirty="0">
                <a:solidFill>
                  <a:srgbClr val="FF0000"/>
                </a:solidFill>
              </a:rPr>
              <a:t>13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/>
              <a:t>	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        x</a:t>
            </a:r>
            <a:r>
              <a:rPr lang="es-MX" b="1" baseline="-25000" dirty="0">
                <a:solidFill>
                  <a:schemeClr val="accent1">
                    <a:lumMod val="75000"/>
                  </a:schemeClr>
                </a:solidFill>
              </a:rPr>
              <a:t>21           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MX" b="1" baseline="-25000" dirty="0">
                <a:solidFill>
                  <a:schemeClr val="accent1">
                    <a:lumMod val="75000"/>
                  </a:schemeClr>
                </a:solidFill>
              </a:rPr>
              <a:t>22 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     x</a:t>
            </a:r>
            <a:r>
              <a:rPr lang="es-MX" b="1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b="1" dirty="0"/>
              <a:t>		</a:t>
            </a:r>
            <a:r>
              <a:rPr lang="es-MX" b="1" dirty="0">
                <a:solidFill>
                  <a:srgbClr val="00B050"/>
                </a:solidFill>
              </a:rPr>
              <a:t>    x</a:t>
            </a:r>
            <a:r>
              <a:rPr lang="es-MX" b="1" baseline="-25000" dirty="0">
                <a:solidFill>
                  <a:srgbClr val="00B050"/>
                </a:solidFill>
              </a:rPr>
              <a:t>31            </a:t>
            </a:r>
            <a:r>
              <a:rPr lang="es-MX" b="1" dirty="0">
                <a:solidFill>
                  <a:srgbClr val="00B050"/>
                </a:solidFill>
              </a:rPr>
              <a:t>x</a:t>
            </a:r>
            <a:r>
              <a:rPr lang="es-MX" b="1" baseline="-25000" dirty="0">
                <a:solidFill>
                  <a:srgbClr val="00B050"/>
                </a:solidFill>
              </a:rPr>
              <a:t>32  </a:t>
            </a:r>
            <a:r>
              <a:rPr lang="es-MX" b="1" dirty="0">
                <a:solidFill>
                  <a:srgbClr val="00B050"/>
                </a:solidFill>
              </a:rPr>
              <a:t>     x</a:t>
            </a:r>
            <a:r>
              <a:rPr lang="es-MX" b="1" baseline="-25000" dirty="0">
                <a:solidFill>
                  <a:srgbClr val="00B050"/>
                </a:solidFill>
              </a:rPr>
              <a:t>33</a:t>
            </a:r>
          </a:p>
          <a:p>
            <a:pPr lvl="1"/>
            <a:r>
              <a:rPr lang="es-MX" dirty="0"/>
              <a:t>B:                                                         __ </a:t>
            </a:r>
          </a:p>
          <a:p>
            <a:pPr lvl="1"/>
            <a:r>
              <a:rPr lang="es-MX" dirty="0"/>
              <a:t> 					     X</a:t>
            </a:r>
          </a:p>
          <a:p>
            <a:pPr lvl="2"/>
            <a:r>
              <a:rPr lang="es-MX" dirty="0"/>
              <a:t> 	 </a:t>
            </a:r>
            <a:r>
              <a:rPr lang="es-MX" dirty="0">
                <a:solidFill>
                  <a:srgbClr val="FF0000"/>
                </a:solidFill>
              </a:rPr>
              <a:t>x</a:t>
            </a:r>
            <a:r>
              <a:rPr lang="es-MX" baseline="-25000" dirty="0">
                <a:solidFill>
                  <a:srgbClr val="FF0000"/>
                </a:solidFill>
              </a:rPr>
              <a:t>1</a:t>
            </a:r>
            <a:r>
              <a:rPr lang="es-MX" baseline="-25000" dirty="0"/>
              <a:t>			</a:t>
            </a:r>
            <a:r>
              <a:rPr lang="es-MX" dirty="0">
                <a:solidFill>
                  <a:schemeClr val="accent1"/>
                </a:solidFill>
              </a:rPr>
              <a:t>      x</a:t>
            </a:r>
            <a:r>
              <a:rPr lang="es-MX" baseline="-25000" dirty="0">
                <a:solidFill>
                  <a:schemeClr val="accent1"/>
                </a:solidFill>
              </a:rPr>
              <a:t>2 </a:t>
            </a:r>
            <a:r>
              <a:rPr lang="es-MX" baseline="-25000" dirty="0"/>
              <a:t>				</a:t>
            </a:r>
            <a:r>
              <a:rPr lang="es-MX" dirty="0">
                <a:solidFill>
                  <a:srgbClr val="00B050"/>
                </a:solidFill>
              </a:rPr>
              <a:t>x</a:t>
            </a:r>
            <a:r>
              <a:rPr lang="es-MX" baseline="-25000" dirty="0">
                <a:solidFill>
                  <a:srgbClr val="00B050"/>
                </a:solidFill>
              </a:rPr>
              <a:t>3</a:t>
            </a:r>
            <a:endParaRPr lang="es-MX" dirty="0">
              <a:solidFill>
                <a:srgbClr val="00B050"/>
              </a:solidFill>
            </a:endParaRPr>
          </a:p>
          <a:p>
            <a:pPr marL="914400" lvl="2" indent="0">
              <a:buNone/>
            </a:pP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>
                <a:solidFill>
                  <a:srgbClr val="00B050"/>
                </a:solidFill>
              </a:rPr>
              <a:t>x</a:t>
            </a:r>
            <a:r>
              <a:rPr lang="es-MX" baseline="-25000" dirty="0">
                <a:solidFill>
                  <a:srgbClr val="00B050"/>
                </a:solidFill>
              </a:rPr>
              <a:t>31</a:t>
            </a:r>
            <a:r>
              <a:rPr lang="es-MX" dirty="0">
                <a:solidFill>
                  <a:srgbClr val="FF0000"/>
                </a:solidFill>
              </a:rPr>
              <a:t>       x</a:t>
            </a:r>
            <a:r>
              <a:rPr lang="es-MX" baseline="-25000" dirty="0">
                <a:solidFill>
                  <a:srgbClr val="FF0000"/>
                </a:solidFill>
              </a:rPr>
              <a:t>11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MX" baseline="-25000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s-MX" baseline="-25000" dirty="0">
                <a:solidFill>
                  <a:srgbClr val="FF0000"/>
                </a:solidFill>
              </a:rPr>
              <a:t>  </a:t>
            </a:r>
            <a:r>
              <a:rPr lang="es-MX" dirty="0">
                <a:solidFill>
                  <a:srgbClr val="FF0000"/>
                </a:solidFill>
              </a:rPr>
              <a:t>x</a:t>
            </a:r>
            <a:r>
              <a:rPr lang="es-MX" baseline="-25000" dirty="0">
                <a:solidFill>
                  <a:srgbClr val="FF0000"/>
                </a:solidFill>
              </a:rPr>
              <a:t>13 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/>
              <a:t>	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                             x</a:t>
            </a:r>
            <a:r>
              <a:rPr lang="es-MX" baseline="-25000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  <a:r>
              <a:rPr lang="es-MX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MX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dirty="0"/>
              <a:t>		     </a:t>
            </a:r>
            <a:r>
              <a:rPr lang="es-MX" dirty="0">
                <a:solidFill>
                  <a:srgbClr val="00B050"/>
                </a:solidFill>
              </a:rPr>
              <a:t> x</a:t>
            </a:r>
            <a:r>
              <a:rPr lang="es-MX" baseline="-25000" dirty="0">
                <a:solidFill>
                  <a:srgbClr val="00B050"/>
                </a:solidFill>
              </a:rPr>
              <a:t>32       </a:t>
            </a:r>
            <a:r>
              <a:rPr lang="es-MX" dirty="0">
                <a:solidFill>
                  <a:srgbClr val="FF0000"/>
                </a:solidFill>
              </a:rPr>
              <a:t>x</a:t>
            </a:r>
            <a:r>
              <a:rPr lang="es-MX" baseline="-25000" dirty="0">
                <a:solidFill>
                  <a:srgbClr val="FF0000"/>
                </a:solidFill>
              </a:rPr>
              <a:t>12                                            </a:t>
            </a:r>
            <a:r>
              <a:rPr lang="es-MX" dirty="0">
                <a:solidFill>
                  <a:srgbClr val="00B050"/>
                </a:solidFill>
              </a:rPr>
              <a:t>x</a:t>
            </a:r>
            <a:r>
              <a:rPr lang="es-MX" baseline="-25000" dirty="0">
                <a:solidFill>
                  <a:srgbClr val="00B050"/>
                </a:solidFill>
              </a:rPr>
              <a:t>33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596444" y="3996267"/>
            <a:ext cx="20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610578" y="3996267"/>
            <a:ext cx="259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929511" y="3996267"/>
            <a:ext cx="2483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596444" y="5475111"/>
            <a:ext cx="20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610578" y="5475111"/>
            <a:ext cx="259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929511" y="5475111"/>
            <a:ext cx="2483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2799644" y="3770489"/>
            <a:ext cx="2551289" cy="3725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6276622" y="3736622"/>
            <a:ext cx="2573867" cy="37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5870222" y="3770490"/>
            <a:ext cx="0" cy="372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923822" y="5046133"/>
            <a:ext cx="2427111" cy="428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 flipV="1">
            <a:off x="6096000" y="5046133"/>
            <a:ext cx="2619022" cy="428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5870222" y="5181600"/>
            <a:ext cx="0" cy="293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2133600" y="4255911"/>
            <a:ext cx="462844" cy="191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 flipV="1">
            <a:off x="2698044" y="4222046"/>
            <a:ext cx="101600" cy="259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 flipV="1">
            <a:off x="2923822" y="4277959"/>
            <a:ext cx="304800" cy="73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V="1">
            <a:off x="5023556" y="4109156"/>
            <a:ext cx="587022" cy="2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H="1" flipV="1">
            <a:off x="5791200" y="4255911"/>
            <a:ext cx="79022" cy="18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 flipV="1">
            <a:off x="5870222" y="4230511"/>
            <a:ext cx="304800" cy="20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V="1">
            <a:off x="2596444" y="5689600"/>
            <a:ext cx="101600" cy="20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 flipV="1">
            <a:off x="2923822" y="5723467"/>
            <a:ext cx="304800" cy="14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H="1" flipV="1">
            <a:off x="3076222" y="5610048"/>
            <a:ext cx="5977467" cy="282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2923822" y="5610048"/>
            <a:ext cx="2686756" cy="28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V="1">
            <a:off x="5475111" y="5689600"/>
            <a:ext cx="135467" cy="31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H="1" flipV="1">
            <a:off x="6015566" y="5689600"/>
            <a:ext cx="677334" cy="16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1907822" y="5610048"/>
            <a:ext cx="6807200" cy="28275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8715022" y="5689600"/>
            <a:ext cx="338667" cy="18062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H="1" flipV="1">
            <a:off x="9268178" y="5689600"/>
            <a:ext cx="1569155" cy="2032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V="1">
            <a:off x="8534400" y="4222046"/>
            <a:ext cx="395111" cy="25964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 flipV="1">
            <a:off x="9053689" y="4277959"/>
            <a:ext cx="124178" cy="1585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H="1" flipV="1">
            <a:off x="9268178" y="4277959"/>
            <a:ext cx="338666" cy="16986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699910" y="4696177"/>
            <a:ext cx="106764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726721" y="3324577"/>
            <a:ext cx="106764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7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8A640-D5C8-894D-8103-8C18AAE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Pruebas de significancia multivariadas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0D887-A08B-2E40-BCCA-2F5ACD8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esta sección usaremos el capítulo 4 del libro de </a:t>
            </a:r>
            <a:r>
              <a:rPr lang="es-ES_tradnl" dirty="0" err="1"/>
              <a:t>Manly</a:t>
            </a:r>
            <a:r>
              <a:rPr lang="es-ES_tradnl" dirty="0"/>
              <a:t> (2005), páginas 35 a 57. </a:t>
            </a:r>
          </a:p>
          <a:p>
            <a:r>
              <a:rPr lang="es-ES_tradnl" dirty="0"/>
              <a:t>Un apoyo importante es el libro de Zar (2010) capítulo 16  (análisis de varianza multivariado). Páginas 316-326,  así como los capítulos 10 y 11 sobre análisis de varianza.</a:t>
            </a:r>
          </a:p>
          <a:p>
            <a:r>
              <a:rPr lang="es-ES_tradnl" dirty="0"/>
              <a:t>En el manual de Past4 (2019), páginas 123-127. </a:t>
            </a:r>
          </a:p>
        </p:txBody>
      </p:sp>
    </p:spTree>
    <p:extLst>
      <p:ext uri="{BB962C8B-B14F-4D97-AF65-F5344CB8AC3E}">
        <p14:creationId xmlns:p14="http://schemas.microsoft.com/office/powerpoint/2010/main" val="15363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 para un diseño completamente aleatorizado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ANDEVA más básico es conocido como análisis de una vía y el diseño experimental asociado se conoce como completamente aleatorizado.</a:t>
            </a:r>
          </a:p>
          <a:p>
            <a:r>
              <a:rPr lang="es-MX" dirty="0"/>
              <a:t>En este diseño los tratamientos se asignan al azar y las unidades experimentales deben ser homogéneas.</a:t>
            </a:r>
          </a:p>
          <a:p>
            <a:r>
              <a:rPr lang="es-MX" dirty="0"/>
              <a:t>Los datos se agrupan en tratamientos y repeticiones: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92" y="4728961"/>
            <a:ext cx="2791215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ANDEVA: Modelo estadístico (notas de Tito Vázquez)</a:t>
            </a:r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4" y="2001796"/>
            <a:ext cx="9580667" cy="3731739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8" y="5262620"/>
            <a:ext cx="9580667" cy="4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Supuestos en el ANDEVA (Notas de Tito Vázquez)</a:t>
            </a:r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2" y="1987249"/>
            <a:ext cx="8809180" cy="3425009"/>
          </a:xfrm>
        </p:spPr>
      </p:pic>
    </p:spTree>
    <p:extLst>
      <p:ext uri="{BB962C8B-B14F-4D97-AF65-F5344CB8AC3E}">
        <p14:creationId xmlns:p14="http://schemas.microsoft.com/office/powerpoint/2010/main" val="272329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742"/>
            <a:ext cx="9762069" cy="680392"/>
          </a:xfrm>
        </p:spPr>
        <p:txBody>
          <a:bodyPr>
            <a:normAutofit fontScale="90000"/>
          </a:bodyPr>
          <a:lstStyle/>
          <a:p>
            <a:r>
              <a:rPr lang="es-MX" dirty="0"/>
              <a:t>Construcción del ANDEVA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78" y="1230489"/>
            <a:ext cx="10620022" cy="4946474"/>
          </a:xfrm>
        </p:spPr>
        <p:txBody>
          <a:bodyPr/>
          <a:lstStyle/>
          <a:p>
            <a:r>
              <a:rPr lang="es-MX" dirty="0"/>
              <a:t>Para realizar el análisis de varianza debemos construir una tabla con los siguientes elementos: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Recordar de una varianza: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037167" y="2130733"/>
          <a:ext cx="10013244" cy="303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74">
                  <a:extLst>
                    <a:ext uri="{9D8B030D-6E8A-4147-A177-3AD203B41FA5}">
                      <a16:colId xmlns:a16="http://schemas.microsoft.com/office/drawing/2014/main" val="3152358865"/>
                    </a:ext>
                  </a:extLst>
                </a:gridCol>
                <a:gridCol w="1175924">
                  <a:extLst>
                    <a:ext uri="{9D8B030D-6E8A-4147-A177-3AD203B41FA5}">
                      <a16:colId xmlns:a16="http://schemas.microsoft.com/office/drawing/2014/main" val="2504446435"/>
                    </a:ext>
                  </a:extLst>
                </a:gridCol>
                <a:gridCol w="2483555">
                  <a:extLst>
                    <a:ext uri="{9D8B030D-6E8A-4147-A177-3AD203B41FA5}">
                      <a16:colId xmlns:a16="http://schemas.microsoft.com/office/drawing/2014/main" val="1712535431"/>
                    </a:ext>
                  </a:extLst>
                </a:gridCol>
                <a:gridCol w="2088445">
                  <a:extLst>
                    <a:ext uri="{9D8B030D-6E8A-4147-A177-3AD203B41FA5}">
                      <a16:colId xmlns:a16="http://schemas.microsoft.com/office/drawing/2014/main" val="1356066682"/>
                    </a:ext>
                  </a:extLst>
                </a:gridCol>
                <a:gridCol w="1569155">
                  <a:extLst>
                    <a:ext uri="{9D8B030D-6E8A-4147-A177-3AD203B41FA5}">
                      <a16:colId xmlns:a16="http://schemas.microsoft.com/office/drawing/2014/main" val="1859024804"/>
                    </a:ext>
                  </a:extLst>
                </a:gridCol>
                <a:gridCol w="1027291">
                  <a:extLst>
                    <a:ext uri="{9D8B030D-6E8A-4147-A177-3AD203B41FA5}">
                      <a16:colId xmlns:a16="http://schemas.microsoft.com/office/drawing/2014/main" val="804729516"/>
                    </a:ext>
                  </a:extLst>
                </a:gridCol>
              </a:tblGrid>
              <a:tr h="960664">
                <a:tc>
                  <a:txBody>
                    <a:bodyPr/>
                    <a:lstStyle/>
                    <a:p>
                      <a:r>
                        <a:rPr lang="es-MX" dirty="0"/>
                        <a:t>Fuente de </a:t>
                      </a:r>
                      <a:r>
                        <a:rPr lang="es-MX" dirty="0" err="1"/>
                        <a:t>variaciónSC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Grados de libertad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Suma de cuadrados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Cuadrado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10978"/>
                  </a:ext>
                </a:extLst>
              </a:tr>
              <a:tr h="960664">
                <a:tc>
                  <a:txBody>
                    <a:bodyPr/>
                    <a:lstStyle/>
                    <a:p>
                      <a:r>
                        <a:rPr lang="es-MX" dirty="0"/>
                        <a:t>Tratamientos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SC </a:t>
                      </a:r>
                      <a:r>
                        <a:rPr lang="es-MX" dirty="0" err="1"/>
                        <a:t>trat</a:t>
                      </a:r>
                      <a:r>
                        <a:rPr lang="es-MX" dirty="0"/>
                        <a:t>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CMT=SC </a:t>
                      </a:r>
                      <a:r>
                        <a:rPr lang="es-MX" dirty="0" err="1"/>
                        <a:t>trat</a:t>
                      </a:r>
                      <a:r>
                        <a:rPr lang="es-MX" dirty="0"/>
                        <a:t>/a-1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CMT/CME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62951"/>
                  </a:ext>
                </a:extLst>
              </a:tr>
              <a:tr h="556576">
                <a:tc>
                  <a:txBody>
                    <a:bodyPr/>
                    <a:lstStyle/>
                    <a:p>
                      <a:r>
                        <a:rPr lang="es-MX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SCE= SC </a:t>
                      </a:r>
                      <a:r>
                        <a:rPr lang="es-MX" dirty="0" err="1"/>
                        <a:t>tot</a:t>
                      </a:r>
                      <a:r>
                        <a:rPr lang="es-MX" dirty="0"/>
                        <a:t> –</a:t>
                      </a:r>
                      <a:r>
                        <a:rPr lang="es-MX" baseline="0" dirty="0"/>
                        <a:t> SC </a:t>
                      </a:r>
                      <a:r>
                        <a:rPr lang="es-MX" baseline="0" dirty="0" err="1"/>
                        <a:t>trat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CME=SCE/N-a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30589"/>
                  </a:ext>
                </a:extLst>
              </a:tr>
              <a:tr h="556576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SC </a:t>
                      </a:r>
                      <a:r>
                        <a:rPr lang="es-MX" dirty="0" err="1"/>
                        <a:t>tot</a:t>
                      </a:r>
                      <a:r>
                        <a:rPr lang="es-MX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5846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45" y="5467684"/>
            <a:ext cx="3390777" cy="9886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78497" y="5592681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Suma de cuadrados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77499" y="6131987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Grados de libertad</a:t>
            </a: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86" y="3408236"/>
            <a:ext cx="1406026" cy="479474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45" y="4681950"/>
            <a:ext cx="1406026" cy="422999"/>
          </a:xfrm>
          <a:prstGeom prst="rect">
            <a:avLst/>
          </a:prstGeom>
        </p:spPr>
      </p:pic>
      <p:cxnSp>
        <p:nvCxnSpPr>
          <p:cNvPr id="12" name="Conector recto de flecha 11"/>
          <p:cNvCxnSpPr>
            <a:stCxn id="6" idx="1"/>
          </p:cNvCxnSpPr>
          <p:nvPr/>
        </p:nvCxnSpPr>
        <p:spPr>
          <a:xfrm flipH="1">
            <a:off x="8308622" y="5777347"/>
            <a:ext cx="269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7" idx="1"/>
          </p:cNvCxnSpPr>
          <p:nvPr/>
        </p:nvCxnSpPr>
        <p:spPr>
          <a:xfrm flipH="1">
            <a:off x="8308622" y="6316653"/>
            <a:ext cx="368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2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Tabla de ANDEVA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64443" y="181733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Podemos ver que se rechaza Ho pues la P&lt;0.05.</a:t>
            </a:r>
          </a:p>
          <a:p>
            <a:r>
              <a:rPr lang="es-MX" dirty="0"/>
              <a:t>La tabla superior se obtuvo a mano.</a:t>
            </a:r>
          </a:p>
          <a:p>
            <a:r>
              <a:rPr lang="es-MX" dirty="0"/>
              <a:t>La tabla inferior con SAS (versión profesional completa de JMP).</a:t>
            </a:r>
          </a:p>
          <a:p>
            <a:endParaRPr lang="es-MX" dirty="0"/>
          </a:p>
          <a:p>
            <a:r>
              <a:rPr lang="es-MX" dirty="0"/>
              <a:t>Al rechazar Ho significa que al menos una de las medias es diferente.</a:t>
            </a:r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45" y="1690688"/>
            <a:ext cx="5181600" cy="1631244"/>
          </a:xfr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3" y="3710385"/>
            <a:ext cx="5765801" cy="2458288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4188178" y="2506310"/>
            <a:ext cx="6863644" cy="180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6" idx="1"/>
          </p:cNvCxnSpPr>
          <p:nvPr/>
        </p:nvCxnSpPr>
        <p:spPr>
          <a:xfrm flipV="1">
            <a:off x="5034844" y="2506310"/>
            <a:ext cx="1295401" cy="68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267200" y="4436533"/>
            <a:ext cx="1415344" cy="395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0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Procedimiento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Utilizar los datos del archivo cráneos.</a:t>
            </a:r>
          </a:p>
          <a:p>
            <a:r>
              <a:rPr lang="es-MX" dirty="0"/>
              <a:t>Definir la variable explicativa (en este caso periodo y registrarla como grupo en </a:t>
            </a:r>
            <a:r>
              <a:rPr lang="es-MX" dirty="0" err="1"/>
              <a:t>type</a:t>
            </a:r>
            <a:r>
              <a:rPr lang="es-MX" dirty="0"/>
              <a:t>).</a:t>
            </a:r>
          </a:p>
          <a:p>
            <a:r>
              <a:rPr lang="es-MX" dirty="0"/>
              <a:t>Señalar el grupo y la variable a estudiar (en este caso x1)</a:t>
            </a:r>
          </a:p>
          <a:p>
            <a:r>
              <a:rPr lang="es-MX" dirty="0"/>
              <a:t>En </a:t>
            </a:r>
            <a:r>
              <a:rPr lang="es-MX" dirty="0" err="1"/>
              <a:t>Univariate</a:t>
            </a:r>
            <a:r>
              <a:rPr lang="es-MX" dirty="0"/>
              <a:t> seleccionar </a:t>
            </a:r>
            <a:r>
              <a:rPr lang="es-MX" dirty="0" err="1"/>
              <a:t>Anova</a:t>
            </a:r>
            <a:endParaRPr lang="es-MX" dirty="0"/>
          </a:p>
          <a:p>
            <a:r>
              <a:rPr lang="es-MX" dirty="0"/>
              <a:t>Posteriormente </a:t>
            </a:r>
            <a:r>
              <a:rPr lang="es-MX" dirty="0" err="1"/>
              <a:t>several</a:t>
            </a:r>
            <a:r>
              <a:rPr lang="es-MX" dirty="0"/>
              <a:t> </a:t>
            </a:r>
            <a:r>
              <a:rPr lang="es-MX" dirty="0" err="1"/>
              <a:t>sample</a:t>
            </a:r>
            <a:r>
              <a:rPr lang="es-MX" dirty="0"/>
              <a:t> test.</a:t>
            </a:r>
          </a:p>
        </p:txBody>
      </p:sp>
      <p:pic>
        <p:nvPicPr>
          <p:cNvPr id="5" name="Marcador de contenido 4" descr="Untitled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28738"/>
            <a:ext cx="5997766" cy="5014912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786438" y="2528888"/>
            <a:ext cx="1057275" cy="81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857875" y="2214563"/>
            <a:ext cx="771525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786438" y="2214563"/>
            <a:ext cx="2200275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5229225" y="2528888"/>
            <a:ext cx="2185988" cy="181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9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ANDEVA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19688" cy="5032375"/>
          </a:xfrm>
        </p:spPr>
        <p:txBody>
          <a:bodyPr>
            <a:normAutofit/>
          </a:bodyPr>
          <a:lstStyle/>
          <a:p>
            <a:r>
              <a:rPr lang="es-MX" dirty="0"/>
              <a:t>Checar el </a:t>
            </a:r>
            <a:r>
              <a:rPr lang="es-MX" dirty="0" err="1"/>
              <a:t>anova</a:t>
            </a:r>
            <a:r>
              <a:rPr lang="es-MX" dirty="0"/>
              <a:t> en especial el valor de P. </a:t>
            </a:r>
          </a:p>
          <a:p>
            <a:r>
              <a:rPr lang="es-MX" dirty="0"/>
              <a:t>En este caso se rechaza Ho y al menos hay un grupo de cráneos diferentes</a:t>
            </a:r>
          </a:p>
          <a:p>
            <a:r>
              <a:rPr lang="es-MX" dirty="0"/>
              <a:t>La prueba de </a:t>
            </a:r>
            <a:r>
              <a:rPr lang="es-MX" dirty="0" err="1"/>
              <a:t>Levene</a:t>
            </a:r>
            <a:r>
              <a:rPr lang="es-MX" dirty="0"/>
              <a:t> nos indica si hay homogeneidad de varianzas. En este caso no se rechaza Ho y las varianzas son homogéneas cumpliéndose el supuesto</a:t>
            </a:r>
          </a:p>
        </p:txBody>
      </p:sp>
      <p:pic>
        <p:nvPicPr>
          <p:cNvPr id="5" name="Marcador de contenido 4" descr="Several-sample test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904606" cy="3689350"/>
          </a:xfrm>
        </p:spPr>
      </p:pic>
      <p:cxnSp>
        <p:nvCxnSpPr>
          <p:cNvPr id="7" name="Conector recto de flecha 6"/>
          <p:cNvCxnSpPr/>
          <p:nvPr/>
        </p:nvCxnSpPr>
        <p:spPr>
          <a:xfrm>
            <a:off x="5743575" y="3028950"/>
            <a:ext cx="4429125" cy="12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429250" y="4443413"/>
            <a:ext cx="4057650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8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 de </a:t>
            </a:r>
            <a:r>
              <a:rPr lang="es-MX" dirty="0" err="1"/>
              <a:t>Tukey</a:t>
            </a:r>
            <a:r>
              <a:rPr lang="es-MX" dirty="0"/>
              <a:t>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42760" y="1480943"/>
            <a:ext cx="5430661" cy="5198005"/>
          </a:xfrm>
        </p:spPr>
        <p:txBody>
          <a:bodyPr>
            <a:normAutofit/>
          </a:bodyPr>
          <a:lstStyle/>
          <a:p>
            <a:r>
              <a:rPr lang="es-MX" dirty="0"/>
              <a:t>En la misma hoja de resultados del ANDEVA (</a:t>
            </a:r>
            <a:r>
              <a:rPr lang="es-MX" dirty="0" err="1"/>
              <a:t>one-way</a:t>
            </a:r>
            <a:r>
              <a:rPr lang="es-MX" dirty="0"/>
              <a:t> ANOVA) se selecciona </a:t>
            </a:r>
            <a:r>
              <a:rPr lang="es-MX" dirty="0" err="1"/>
              <a:t>Tukey´s</a:t>
            </a:r>
            <a:r>
              <a:rPr lang="es-MX" dirty="0"/>
              <a:t> </a:t>
            </a:r>
            <a:r>
              <a:rPr lang="es-MX" dirty="0" err="1"/>
              <a:t>pairwise</a:t>
            </a:r>
            <a:r>
              <a:rPr lang="es-MX" dirty="0"/>
              <a:t>.</a:t>
            </a:r>
          </a:p>
          <a:p>
            <a:r>
              <a:rPr lang="es-MX" dirty="0"/>
              <a:t>Aparece una matriz de diferencias entre los tratamientos o grupos.</a:t>
            </a:r>
          </a:p>
          <a:p>
            <a:r>
              <a:rPr lang="es-MX" dirty="0"/>
              <a:t>La parte inferior de la matriz indica  los valores de </a:t>
            </a:r>
            <a:r>
              <a:rPr lang="es-MX" dirty="0" err="1"/>
              <a:t>Tukey</a:t>
            </a:r>
            <a:endParaRPr lang="es-MX" dirty="0"/>
          </a:p>
          <a:p>
            <a:r>
              <a:rPr lang="es-MX" dirty="0"/>
              <a:t>La parte superior las significancias, donde en rosa están las medias significativamente diferentes</a:t>
            </a:r>
          </a:p>
        </p:txBody>
      </p:sp>
      <p:pic>
        <p:nvPicPr>
          <p:cNvPr id="5" name="Marcador de contenido 4" descr="Several-sample test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55" y="1132347"/>
            <a:ext cx="4717473" cy="2947599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960533" y="2243423"/>
            <a:ext cx="1227666" cy="162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328356" y="2133600"/>
            <a:ext cx="3556000" cy="255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484760" y="4361723"/>
            <a:ext cx="4538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este caso podemos ver que el tratamiento EP es significativamente diferente de PP y RP</a:t>
            </a:r>
          </a:p>
          <a:p>
            <a:r>
              <a:rPr lang="es-MX" dirty="0"/>
              <a:t>Y también LP de RP</a:t>
            </a:r>
          </a:p>
        </p:txBody>
      </p:sp>
      <p:cxnSp>
        <p:nvCxnSpPr>
          <p:cNvPr id="20" name="Conector angular 19"/>
          <p:cNvCxnSpPr/>
          <p:nvPr/>
        </p:nvCxnSpPr>
        <p:spPr>
          <a:xfrm rot="16200000" flipV="1">
            <a:off x="9072194" y="2642549"/>
            <a:ext cx="2564811" cy="12246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8457489" y="2133600"/>
            <a:ext cx="1250065" cy="295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5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591B7-0D8E-9242-9623-CD4A136D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Otros diseños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024AD89-1C4D-994C-85AC-F9C50FF0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ANDEVA se puede construir para diversos diseños como se vio en el curso de diseño experimental.</a:t>
            </a:r>
          </a:p>
          <a:p>
            <a:r>
              <a:rPr lang="es-ES_tradnl" dirty="0"/>
              <a:t>Algunos diseños </a:t>
            </a:r>
            <a:r>
              <a:rPr lang="es-ES_tradnl" dirty="0" err="1"/>
              <a:t>univariados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Diseño en bloques, cuadro latino y grecolatino.</a:t>
            </a:r>
          </a:p>
          <a:p>
            <a:pPr lvl="1"/>
            <a:r>
              <a:rPr lang="es-ES_tradnl" dirty="0"/>
              <a:t>Diseño para experimentación factorial. Factores cruzados.</a:t>
            </a:r>
          </a:p>
          <a:p>
            <a:pPr lvl="1"/>
            <a:r>
              <a:rPr lang="es-ES_tradnl" dirty="0"/>
              <a:t>Diseño para factores anidados.</a:t>
            </a:r>
          </a:p>
          <a:p>
            <a:pPr lvl="1"/>
            <a:r>
              <a:rPr lang="es-ES_tradnl" dirty="0"/>
              <a:t>Parcelas divididas.</a:t>
            </a:r>
          </a:p>
          <a:p>
            <a:pPr lvl="1"/>
            <a:r>
              <a:rPr lang="es-ES_tradnl" dirty="0"/>
              <a:t>Análisis de covarianza y diseños con </a:t>
            </a:r>
            <a:r>
              <a:rPr lang="es-ES_tradnl" dirty="0" err="1"/>
              <a:t>covariables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Diseños con factores en confusión.</a:t>
            </a:r>
          </a:p>
          <a:p>
            <a:r>
              <a:rPr lang="es-ES_tradnl" dirty="0"/>
              <a:t>Todos estos diseños pueden tener </a:t>
            </a:r>
            <a:r>
              <a:rPr lang="es-ES_tradnl"/>
              <a:t>contrapartes multivariadas.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26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AD28-6D0F-3047-A4F0-68545F87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Pruebas de significancia multivariadas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E7356-58C6-A441-970A-C2E39AB36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Cuando tenemos en un análisis múltiples variables de respuesta ante un grupo de dos o más niveles de la variable explicativa la solución para dar una prueba única son estadísticas de significancia multivariadas.</a:t>
            </a:r>
          </a:p>
          <a:p>
            <a:r>
              <a:rPr lang="es-ES_tradnl" dirty="0"/>
              <a:t>Por ejemplo en el caso de los gorriones (Tabla </a:t>
            </a:r>
            <a:r>
              <a:rPr lang="es-ES_tradnl" dirty="0" err="1"/>
              <a:t>sparrows</a:t>
            </a:r>
            <a:r>
              <a:rPr lang="es-ES_tradnl" dirty="0"/>
              <a:t>), tenemos que se pueden probar en forma individual si hay diferencias entre las gorriones sobrevivientes y las que murieron para cada una de las 5 variables medidas, pero la probabilidad de cometer un error tipo I se incrementa conforme el numero de pruebas se repita. </a:t>
            </a:r>
          </a:p>
        </p:txBody>
      </p:sp>
    </p:spTree>
    <p:extLst>
      <p:ext uri="{BB962C8B-B14F-4D97-AF65-F5344CB8AC3E}">
        <p14:creationId xmlns:p14="http://schemas.microsoft.com/office/powerpoint/2010/main" val="29953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C9E37-8A22-8E41-BABD-C2E0043D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PRUEBAS DE SIGNIFICANCIA MULTIVARIADAS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1FB85-7137-B445-96FE-D4D9CD9E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primera prueba de significancia multivariada que veremos es la “T</a:t>
            </a:r>
            <a:r>
              <a:rPr lang="es-ES_tradnl" baseline="30000" dirty="0"/>
              <a:t>2</a:t>
            </a:r>
            <a:r>
              <a:rPr lang="es-ES_tradnl" dirty="0"/>
              <a:t>” de </a:t>
            </a:r>
            <a:r>
              <a:rPr lang="es-ES_tradnl" dirty="0" err="1"/>
              <a:t>Hotelling</a:t>
            </a:r>
            <a:r>
              <a:rPr lang="es-ES_tradnl" dirty="0"/>
              <a:t>.</a:t>
            </a:r>
          </a:p>
          <a:p>
            <a:r>
              <a:rPr lang="es-ES_tradnl" dirty="0"/>
              <a:t>La “T” de </a:t>
            </a:r>
            <a:r>
              <a:rPr lang="es-ES_tradnl" dirty="0" err="1"/>
              <a:t>Hotelling</a:t>
            </a:r>
            <a:r>
              <a:rPr lang="es-ES_tradnl" dirty="0"/>
              <a:t> es la extensión multivariada de la prueba de “t” de </a:t>
            </a:r>
            <a:r>
              <a:rPr lang="es-ES_tradnl" dirty="0" err="1"/>
              <a:t>student</a:t>
            </a:r>
            <a:r>
              <a:rPr lang="es-ES_tradnl" dirty="0"/>
              <a:t> para datos con varianzas homogéneas en el caso </a:t>
            </a:r>
            <a:r>
              <a:rPr lang="es-ES_tradnl" dirty="0" err="1"/>
              <a:t>univariado</a:t>
            </a:r>
            <a:r>
              <a:rPr lang="es-ES_tradnl" dirty="0"/>
              <a:t>.</a:t>
            </a:r>
          </a:p>
          <a:p>
            <a:r>
              <a:rPr lang="es-ES_tradnl" dirty="0"/>
              <a:t>Recordando que la “t “ se denomina de </a:t>
            </a:r>
            <a:r>
              <a:rPr lang="es-ES_tradnl" dirty="0" err="1"/>
              <a:t>student</a:t>
            </a:r>
            <a:r>
              <a:rPr lang="es-ES_tradnl" dirty="0"/>
              <a:t> por el seudónimo con que escribía </a:t>
            </a:r>
            <a:r>
              <a:rPr lang="es-ES_tradnl" dirty="0" err="1"/>
              <a:t>Gozzet</a:t>
            </a:r>
            <a:r>
              <a:rPr lang="es-ES_tradnl" dirty="0"/>
              <a:t>, veamos algunas diapositivas del curso de bioestadística:</a:t>
            </a:r>
          </a:p>
        </p:txBody>
      </p:sp>
    </p:spTree>
    <p:extLst>
      <p:ext uri="{BB962C8B-B14F-4D97-AF65-F5344CB8AC3E}">
        <p14:creationId xmlns:p14="http://schemas.microsoft.com/office/powerpoint/2010/main" val="231496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Pruebas de “t” para dos poblaciones independientes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general la prueba más utilizada  es la prueba de diferencia de medias de “t” en sus dos versiones (con varianzas homogéneas y sin varianzas homogéneas).</a:t>
            </a:r>
          </a:p>
          <a:p>
            <a:r>
              <a:rPr lang="es-MX" dirty="0"/>
              <a:t>Las pruebas requieren que las dos muestras provengan de poblaciones independientes y varían si:</a:t>
            </a:r>
          </a:p>
          <a:p>
            <a:pPr lvl="1"/>
            <a:r>
              <a:rPr lang="es-MX" dirty="0"/>
              <a:t>Si las varianzas de las poblaciones se pueden suponer como iguales (homogeneidad de varianzas o homoscedasticidad).</a:t>
            </a:r>
          </a:p>
          <a:p>
            <a:pPr lvl="1"/>
            <a:r>
              <a:rPr lang="es-MX" dirty="0"/>
              <a:t>Si las varianzas son diferentes (fijarse si están en diferentes dígitos o una es 4 veces mayor que la otra tomar esta opción)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780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358" name="Group 86"/>
          <p:cNvGraphicFramePr>
            <a:graphicFrameLocks noGrp="1"/>
          </p:cNvGraphicFramePr>
          <p:nvPr/>
        </p:nvGraphicFramePr>
        <p:xfrm>
          <a:off x="1703389" y="115889"/>
          <a:ext cx="8785225" cy="6551653"/>
        </p:xfrm>
        <a:graphic>
          <a:graphicData uri="http://schemas.openxmlformats.org/drawingml/2006/table">
            <a:tbl>
              <a:tblPr/>
              <a:tblGrid>
                <a:gridCol w="2384425">
                  <a:extLst>
                    <a:ext uri="{9D8B030D-6E8A-4147-A177-3AD203B41FA5}">
                      <a16:colId xmlns:a16="http://schemas.microsoft.com/office/drawing/2014/main" val="981585433"/>
                    </a:ext>
                  </a:extLst>
                </a:gridCol>
                <a:gridCol w="2478087">
                  <a:extLst>
                    <a:ext uri="{9D8B030D-6E8A-4147-A177-3AD203B41FA5}">
                      <a16:colId xmlns:a16="http://schemas.microsoft.com/office/drawing/2014/main" val="395309297"/>
                    </a:ext>
                  </a:extLst>
                </a:gridCol>
                <a:gridCol w="3922713">
                  <a:extLst>
                    <a:ext uri="{9D8B030D-6E8A-4147-A177-3AD203B41FA5}">
                      <a16:colId xmlns:a16="http://schemas.microsoft.com/office/drawing/2014/main" val="410578218"/>
                    </a:ext>
                  </a:extLst>
                </a:gridCol>
              </a:tblGrid>
              <a:tr h="518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Hipótesis nula</a:t>
                      </a:r>
                      <a:r>
                        <a:rPr kumimoji="0" lang="es-MX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Supuestos</a:t>
                      </a:r>
                      <a:r>
                        <a:rPr kumimoji="0" lang="es-MX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Estadístico de prueba</a:t>
                      </a:r>
                      <a:r>
                        <a:rPr kumimoji="0" lang="es-MX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853750"/>
                  </a:ext>
                </a:extLst>
              </a:tr>
              <a:tr h="2011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Ho: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Muestras independientes</a:t>
                      </a: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y </a:t>
                      </a:r>
                      <a:r>
                        <a:rPr kumimoji="0" lang="es-ES_tradnl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s-ES_tradnl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conocidas</a:t>
                      </a:r>
                      <a:r>
                        <a:rPr kumimoji="0" lang="es-MX" alt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867555"/>
                  </a:ext>
                </a:extLst>
              </a:tr>
              <a:tr h="2011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Ho: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Muestras independientes</a:t>
                      </a: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y </a:t>
                      </a:r>
                      <a:r>
                        <a:rPr kumimoji="0" lang="es-ES_tradnl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s-ES_tradnl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desconocidas</a:t>
                      </a:r>
                      <a:r>
                        <a:rPr kumimoji="0" lang="es-MX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</a:t>
                      </a:r>
                      <a:r>
                        <a:rPr kumimoji="0" lang="es-MX" alt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=n</a:t>
                      </a:r>
                      <a:r>
                        <a:rPr kumimoji="0" lang="es-MX" altLang="es-MX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s-MX" alt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+n</a:t>
                      </a:r>
                      <a:r>
                        <a:rPr kumimoji="0" lang="es-MX" altLang="es-MX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s-MX" alt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430495"/>
                  </a:ext>
                </a:extLst>
              </a:tr>
              <a:tr h="2011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Ho: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Muestras independientes</a:t>
                      </a: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y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desconocidas</a:t>
                      </a:r>
                      <a:endParaRPr kumimoji="0" lang="es-ES_tradnl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s-ES_tradnl" alt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s-ES_tradnl" altLang="es-MX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s-MX" altLang="es-MX" sz="2400" b="0" i="0" u="none" strike="noStrike" cap="none" normalizeH="0" baseline="-2500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41538"/>
                  </a:ext>
                </a:extLst>
              </a:tr>
            </a:tbl>
          </a:graphicData>
        </a:graphic>
      </p:graphicFrame>
      <p:sp>
        <p:nvSpPr>
          <p:cNvPr id="207896" name="Rectangle 25"/>
          <p:cNvSpPr>
            <a:spLocks noChangeArrowheads="1"/>
          </p:cNvSpPr>
          <p:nvPr/>
        </p:nvSpPr>
        <p:spPr bwMode="auto">
          <a:xfrm>
            <a:off x="1739901" y="3055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897" name="Rectangle 26"/>
          <p:cNvSpPr>
            <a:spLocks noChangeArrowheads="1"/>
          </p:cNvSpPr>
          <p:nvPr/>
        </p:nvSpPr>
        <p:spPr bwMode="auto">
          <a:xfrm>
            <a:off x="1739901" y="3055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898" name="Rectangle 28"/>
          <p:cNvSpPr>
            <a:spLocks noChangeArrowheads="1"/>
          </p:cNvSpPr>
          <p:nvPr/>
        </p:nvSpPr>
        <p:spPr bwMode="auto">
          <a:xfrm>
            <a:off x="1739901" y="314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899" name="Rectangle 30"/>
          <p:cNvSpPr>
            <a:spLocks noChangeArrowheads="1"/>
          </p:cNvSpPr>
          <p:nvPr/>
        </p:nvSpPr>
        <p:spPr bwMode="auto">
          <a:xfrm>
            <a:off x="1739901" y="3055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0" name="Rectangle 32"/>
          <p:cNvSpPr>
            <a:spLocks noChangeArrowheads="1"/>
          </p:cNvSpPr>
          <p:nvPr/>
        </p:nvSpPr>
        <p:spPr bwMode="auto">
          <a:xfrm>
            <a:off x="1739901" y="300264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1" name="Rectangle 34"/>
          <p:cNvSpPr>
            <a:spLocks noChangeArrowheads="1"/>
          </p:cNvSpPr>
          <p:nvPr/>
        </p:nvSpPr>
        <p:spPr bwMode="auto">
          <a:xfrm>
            <a:off x="1739901" y="31074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2" name="Rectangle 40"/>
          <p:cNvSpPr>
            <a:spLocks noChangeArrowheads="1"/>
          </p:cNvSpPr>
          <p:nvPr/>
        </p:nvSpPr>
        <p:spPr bwMode="auto">
          <a:xfrm>
            <a:off x="1524001" y="27962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4" name="Rectangle 42"/>
          <p:cNvSpPr>
            <a:spLocks noChangeArrowheads="1"/>
          </p:cNvSpPr>
          <p:nvPr/>
        </p:nvSpPr>
        <p:spPr bwMode="auto">
          <a:xfrm>
            <a:off x="1524001" y="274864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6" name="Rectangle 47"/>
          <p:cNvSpPr>
            <a:spLocks noChangeArrowheads="1"/>
          </p:cNvSpPr>
          <p:nvPr/>
        </p:nvSpPr>
        <p:spPr bwMode="auto">
          <a:xfrm>
            <a:off x="1524001" y="28772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08" name="Rectangle 57"/>
          <p:cNvSpPr>
            <a:spLocks noChangeArrowheads="1"/>
          </p:cNvSpPr>
          <p:nvPr/>
        </p:nvSpPr>
        <p:spPr bwMode="auto">
          <a:xfrm>
            <a:off x="1524001" y="27962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sp>
        <p:nvSpPr>
          <p:cNvPr id="207910" name="Rectangle 60"/>
          <p:cNvSpPr>
            <a:spLocks noChangeArrowheads="1"/>
          </p:cNvSpPr>
          <p:nvPr/>
        </p:nvSpPr>
        <p:spPr bwMode="auto">
          <a:xfrm>
            <a:off x="1524001" y="25676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srgbClr val="FFFF00"/>
              </a:solidFill>
            </a:endParaRPr>
          </a:p>
        </p:txBody>
      </p:sp>
      <p:graphicFrame>
        <p:nvGraphicFramePr>
          <p:cNvPr id="20" name="Object 39">
            <a:extLst>
              <a:ext uri="{FF2B5EF4-FFF2-40B4-BE49-F238E27FC236}">
                <a16:creationId xmlns:a16="http://schemas.microsoft.com/office/drawing/2014/main" id="{C8D2400E-66D7-0941-8CE9-1191F4DC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56494"/>
              </p:ext>
            </p:extLst>
          </p:nvPr>
        </p:nvGraphicFramePr>
        <p:xfrm>
          <a:off x="6996114" y="813596"/>
          <a:ext cx="29527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cuación" r:id="rId3" imgW="1358900" imgH="622300" progId="Equation.3">
                  <p:embed/>
                </p:oleObj>
              </mc:Choice>
              <mc:Fallback>
                <p:oleObj name="Ecuación" r:id="rId3" imgW="1358900" imgH="622300" progId="Equation.3">
                  <p:embed/>
                  <p:pic>
                    <p:nvPicPr>
                      <p:cNvPr id="2079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4" y="813596"/>
                        <a:ext cx="2952750" cy="1341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1">
            <a:extLst>
              <a:ext uri="{FF2B5EF4-FFF2-40B4-BE49-F238E27FC236}">
                <a16:creationId xmlns:a16="http://schemas.microsoft.com/office/drawing/2014/main" id="{649DC169-3DF8-6E44-8EC9-4730A817B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5" y="2852739"/>
          <a:ext cx="21605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cuación" r:id="rId5" imgW="1638300" imgH="711200" progId="Equation.3">
                  <p:embed/>
                </p:oleObj>
              </mc:Choice>
              <mc:Fallback>
                <p:oleObj name="Ecuación" r:id="rId5" imgW="1638300" imgH="711200" progId="Equation.3">
                  <p:embed/>
                  <p:pic>
                    <p:nvPicPr>
                      <p:cNvPr id="2079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2852739"/>
                        <a:ext cx="2160588" cy="941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763E6A4-9E61-914D-ADC6-226FE9B3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2121" y="3851388"/>
            <a:ext cx="2222500" cy="571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D32D4F-97C5-E141-8D1A-3EF46E92D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669" y="4681615"/>
            <a:ext cx="1866900" cy="86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270BE9-4441-7B4F-AD84-55DF4CD5F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426" y="5173177"/>
            <a:ext cx="1651000" cy="1079500"/>
          </a:xfrm>
          <a:prstGeom prst="rect">
            <a:avLst/>
          </a:prstGeom>
        </p:spPr>
      </p:pic>
      <p:sp>
        <p:nvSpPr>
          <p:cNvPr id="5" name="Flecha a la derecha con muesca 4">
            <a:extLst>
              <a:ext uri="{FF2B5EF4-FFF2-40B4-BE49-F238E27FC236}">
                <a16:creationId xmlns:a16="http://schemas.microsoft.com/office/drawing/2014/main" id="{E7015C6A-033B-5A49-A745-04244D6434F7}"/>
              </a:ext>
            </a:extLst>
          </p:cNvPr>
          <p:cNvSpPr/>
          <p:nvPr/>
        </p:nvSpPr>
        <p:spPr>
          <a:xfrm>
            <a:off x="478971" y="3394980"/>
            <a:ext cx="870858" cy="646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A9E298-6C53-AC4A-8C5C-3427B4E67651}"/>
              </a:ext>
            </a:extLst>
          </p:cNvPr>
          <p:cNvSpPr txBox="1"/>
          <p:nvPr/>
        </p:nvSpPr>
        <p:spPr>
          <a:xfrm>
            <a:off x="130628" y="2567674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Prueba mas</a:t>
            </a:r>
          </a:p>
          <a:p>
            <a:r>
              <a:rPr lang="es-ES_tradnl" dirty="0"/>
              <a:t>Común.</a:t>
            </a:r>
          </a:p>
        </p:txBody>
      </p:sp>
    </p:spTree>
    <p:extLst>
      <p:ext uri="{BB962C8B-B14F-4D97-AF65-F5344CB8AC3E}">
        <p14:creationId xmlns:p14="http://schemas.microsoft.com/office/powerpoint/2010/main" val="398797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Abran el archivo tabla </a:t>
            </a:r>
            <a:r>
              <a:rPr lang="es-MX" dirty="0" err="1"/>
              <a:t>sparrows</a:t>
            </a:r>
            <a:r>
              <a:rPr lang="es-MX" dirty="0"/>
              <a:t> y copien las columnas X1 hasta estatus (sin el encabezado) y adhiéranlas a PAST.</a:t>
            </a:r>
          </a:p>
          <a:p>
            <a:r>
              <a:rPr lang="es-MX" dirty="0"/>
              <a:t>Señale los atributos de la columna (</a:t>
            </a:r>
            <a:r>
              <a:rPr lang="es-MX" dirty="0" err="1"/>
              <a:t>column</a:t>
            </a:r>
            <a:r>
              <a:rPr lang="es-MX" dirty="0"/>
              <a:t> atributes) e indique la columna de estatus (la última, como grupo)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Untitl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848153" cy="458751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4709160" y="2971800"/>
            <a:ext cx="5074920" cy="244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189220" y="2628900"/>
            <a:ext cx="1463040" cy="130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6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en Past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Mueva la columna grupo señalando en </a:t>
            </a:r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mode</a:t>
            </a:r>
            <a:r>
              <a:rPr lang="es-MX" dirty="0"/>
              <a:t> </a:t>
            </a:r>
            <a:r>
              <a:rPr lang="es-MX" dirty="0" err="1"/>
              <a:t>drag</a:t>
            </a:r>
            <a:r>
              <a:rPr lang="es-MX" dirty="0"/>
              <a:t> </a:t>
            </a:r>
            <a:r>
              <a:rPr lang="es-MX" dirty="0" err="1"/>
              <a:t>rows</a:t>
            </a:r>
            <a:r>
              <a:rPr lang="es-MX" dirty="0"/>
              <a:t> al lugar que requiera (en este caso a la segunda columna).</a:t>
            </a:r>
          </a:p>
          <a:p>
            <a:r>
              <a:rPr lang="es-MX" dirty="0"/>
              <a:t>Vuela en </a:t>
            </a:r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mode</a:t>
            </a:r>
            <a:r>
              <a:rPr lang="es-MX" dirty="0"/>
              <a:t> a señalar </a:t>
            </a:r>
            <a:r>
              <a:rPr lang="es-MX" dirty="0" err="1"/>
              <a:t>select</a:t>
            </a:r>
            <a:endParaRPr lang="es-MX" dirty="0"/>
          </a:p>
          <a:p>
            <a:r>
              <a:rPr lang="es-MX" dirty="0"/>
              <a:t>Señale </a:t>
            </a:r>
            <a:r>
              <a:rPr lang="es-MX" dirty="0" err="1"/>
              <a:t>Univariate</a:t>
            </a:r>
            <a:r>
              <a:rPr lang="es-MX" dirty="0"/>
              <a:t>.</a:t>
            </a:r>
          </a:p>
          <a:p>
            <a:r>
              <a:rPr lang="es-MX" dirty="0"/>
              <a:t>Señale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sample</a:t>
            </a:r>
            <a:r>
              <a:rPr lang="es-MX" dirty="0"/>
              <a:t> test</a:t>
            </a:r>
          </a:p>
          <a:p>
            <a:r>
              <a:rPr lang="es-MX" dirty="0"/>
              <a:t>Vuelva a señalar </a:t>
            </a:r>
            <a:r>
              <a:rPr lang="es-MX" dirty="0" err="1"/>
              <a:t>two</a:t>
            </a:r>
            <a:r>
              <a:rPr lang="es-MX" dirty="0"/>
              <a:t> simple test</a:t>
            </a:r>
          </a:p>
        </p:txBody>
      </p:sp>
      <p:pic>
        <p:nvPicPr>
          <p:cNvPr id="8" name="Marcador de contenido 7" descr="Untitl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8970"/>
            <a:ext cx="5181600" cy="4064648"/>
          </a:xfrm>
        </p:spPr>
      </p:pic>
      <p:cxnSp>
        <p:nvCxnSpPr>
          <p:cNvPr id="10" name="Conector recto de flecha 9"/>
          <p:cNvCxnSpPr/>
          <p:nvPr/>
        </p:nvCxnSpPr>
        <p:spPr>
          <a:xfrm flipV="1">
            <a:off x="5074920" y="2331562"/>
            <a:ext cx="2171700" cy="61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373880" y="2217420"/>
            <a:ext cx="3261360" cy="265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37620-514D-6749-AE13-C957EDA5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“T</a:t>
            </a:r>
            <a:r>
              <a:rPr lang="es-ES_tradnl" baseline="30000" dirty="0"/>
              <a:t>2</a:t>
            </a:r>
            <a:r>
              <a:rPr lang="es-ES_tradnl" dirty="0"/>
              <a:t>” de </a:t>
            </a:r>
            <a:r>
              <a:rPr lang="es-ES_tradnl" dirty="0" err="1"/>
              <a:t>Hotelling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334BE-9EE4-9B40-8B1D-32DD80D9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/>
              <a:t>Como habíamos mencionado la versión multivariada de la “t” de </a:t>
            </a:r>
            <a:r>
              <a:rPr lang="es-ES_tradnl" sz="3200" dirty="0" err="1"/>
              <a:t>student</a:t>
            </a:r>
            <a:r>
              <a:rPr lang="es-ES_tradnl" sz="3200" dirty="0"/>
              <a:t> es la T</a:t>
            </a:r>
            <a:r>
              <a:rPr lang="es-ES_tradnl" sz="3200" baseline="30000" dirty="0"/>
              <a:t>2 </a:t>
            </a:r>
            <a:r>
              <a:rPr lang="es-ES_tradnl" sz="3200" dirty="0"/>
              <a:t> de </a:t>
            </a:r>
            <a:r>
              <a:rPr lang="es-ES_tradnl" sz="3200" dirty="0" err="1"/>
              <a:t>Hotelling</a:t>
            </a:r>
            <a:r>
              <a:rPr lang="es-ES_tradnl" sz="3200" dirty="0"/>
              <a:t>.</a:t>
            </a:r>
          </a:p>
          <a:p>
            <a:r>
              <a:rPr lang="es-ES_tradnl" sz="3200" dirty="0"/>
              <a:t>Suponga que tenemos “p” variables: X</a:t>
            </a:r>
            <a:r>
              <a:rPr lang="es-ES_tradnl" sz="3200" baseline="-25000" dirty="0"/>
              <a:t>1</a:t>
            </a:r>
            <a:r>
              <a:rPr lang="es-ES_tradnl" sz="3200" dirty="0"/>
              <a:t>, X</a:t>
            </a:r>
            <a:r>
              <a:rPr lang="es-ES_tradnl" sz="3200" baseline="-25000" dirty="0"/>
              <a:t>2</a:t>
            </a:r>
            <a:r>
              <a:rPr lang="es-ES_tradnl" sz="3200" dirty="0"/>
              <a:t> ,X</a:t>
            </a:r>
            <a:r>
              <a:rPr lang="es-ES_tradnl" sz="3200" baseline="-25000" dirty="0"/>
              <a:t>3</a:t>
            </a:r>
            <a:r>
              <a:rPr lang="es-ES_tradnl" sz="3200" dirty="0"/>
              <a:t>…..</a:t>
            </a:r>
            <a:r>
              <a:rPr lang="es-ES_tradnl" sz="3200" dirty="0" err="1"/>
              <a:t>X</a:t>
            </a:r>
            <a:r>
              <a:rPr lang="es-ES_tradnl" sz="3200" baseline="-25000" dirty="0" err="1"/>
              <a:t>p</a:t>
            </a:r>
            <a:r>
              <a:rPr lang="es-ES_tradnl" sz="3200" dirty="0"/>
              <a:t> </a:t>
            </a:r>
          </a:p>
          <a:p>
            <a:r>
              <a:rPr lang="es-ES_tradnl" sz="3200" dirty="0"/>
              <a:t>Tengo 2 muestras que deseo comparar con tamaños n</a:t>
            </a:r>
            <a:r>
              <a:rPr lang="es-ES_tradnl" sz="3200" baseline="-25000" dirty="0"/>
              <a:t>1</a:t>
            </a:r>
            <a:r>
              <a:rPr lang="es-ES_tradnl" sz="3200" dirty="0"/>
              <a:t> y n</a:t>
            </a:r>
            <a:r>
              <a:rPr lang="es-ES_tradnl" sz="3200" baseline="-25000" dirty="0"/>
              <a:t>2</a:t>
            </a:r>
            <a:r>
              <a:rPr lang="es-ES_tradnl" sz="3200" dirty="0"/>
              <a:t>.</a:t>
            </a:r>
          </a:p>
          <a:p>
            <a:r>
              <a:rPr lang="es-ES_tradnl" sz="3200" dirty="0"/>
              <a:t>Tengo dos vectores de medias x</a:t>
            </a:r>
            <a:r>
              <a:rPr lang="es-ES_tradnl" sz="3200" baseline="-25000" dirty="0"/>
              <a:t>1</a:t>
            </a:r>
            <a:r>
              <a:rPr lang="es-ES_tradnl" sz="3200" dirty="0"/>
              <a:t> y x</a:t>
            </a:r>
            <a:r>
              <a:rPr lang="es-ES_tradnl" sz="3200" baseline="-25000" dirty="0"/>
              <a:t>2</a:t>
            </a:r>
            <a:r>
              <a:rPr lang="es-ES_tradnl" sz="3200" dirty="0"/>
              <a:t>, con sus respectivas matrices de covarianzas C</a:t>
            </a:r>
            <a:r>
              <a:rPr lang="es-ES_tradnl" sz="3200" baseline="-25000" dirty="0"/>
              <a:t>1</a:t>
            </a:r>
            <a:r>
              <a:rPr lang="es-ES_tradnl" sz="3200" dirty="0"/>
              <a:t> y C</a:t>
            </a:r>
            <a:r>
              <a:rPr lang="es-ES_tradnl" sz="3200" baseline="-25000" dirty="0"/>
              <a:t>2</a:t>
            </a:r>
            <a:r>
              <a:rPr lang="es-ES_tradnl" sz="3200" dirty="0"/>
              <a:t> de las “p” variables</a:t>
            </a:r>
            <a:r>
              <a:rPr lang="es-ES_tradnl" dirty="0"/>
              <a:t>.</a:t>
            </a:r>
          </a:p>
          <a:p>
            <a:r>
              <a:rPr lang="es-ES_tradnl" dirty="0"/>
              <a:t>Puedo construir un equivalente a la “t” de la siguiente forma: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34012-26C6-0745-8877-715525E5ABEF}"/>
              </a:ext>
            </a:extLst>
          </p:cNvPr>
          <p:cNvCxnSpPr/>
          <p:nvPr/>
        </p:nvCxnSpPr>
        <p:spPr>
          <a:xfrm>
            <a:off x="6105832" y="4107297"/>
            <a:ext cx="2556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0FF100-41B2-8B41-9A1D-057F54A4B6FF}"/>
              </a:ext>
            </a:extLst>
          </p:cNvPr>
          <p:cNvCxnSpPr/>
          <p:nvPr/>
        </p:nvCxnSpPr>
        <p:spPr>
          <a:xfrm>
            <a:off x="6801853" y="4107297"/>
            <a:ext cx="26547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803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1659</Words>
  <Application>Microsoft Macintosh PowerPoint</Application>
  <PresentationFormat>Panorámica</PresentationFormat>
  <Paragraphs>175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Tema de Office</vt:lpstr>
      <vt:lpstr>Ecuación</vt:lpstr>
      <vt:lpstr>7. Análisis multivariado de varianza (MANOVA) 1.</vt:lpstr>
      <vt:lpstr>Pruebas de significancia multivariadas</vt:lpstr>
      <vt:lpstr>Pruebas de significancia multivariadas</vt:lpstr>
      <vt:lpstr>PRUEBAS DE SIGNIFICANCIA MULTIVARIADAS</vt:lpstr>
      <vt:lpstr>Pruebas de “t” para dos poblaciones independientes</vt:lpstr>
      <vt:lpstr>Presentación de PowerPoint</vt:lpstr>
      <vt:lpstr>Procedimiento en PAST</vt:lpstr>
      <vt:lpstr>Procedimiento en Past</vt:lpstr>
      <vt:lpstr>Prueba de “T2” de Hotelling</vt:lpstr>
      <vt:lpstr>T2 de Hotelling</vt:lpstr>
      <vt:lpstr>T2 de Hotelling</vt:lpstr>
      <vt:lpstr>Ejercicio en Past</vt:lpstr>
      <vt:lpstr>Ejercicio en Past</vt:lpstr>
      <vt:lpstr>T2  en PAST</vt:lpstr>
      <vt:lpstr>Tarea 1</vt:lpstr>
      <vt:lpstr>Repaso de ANOVA o ANDEVA</vt:lpstr>
      <vt:lpstr>ANDEVA</vt:lpstr>
      <vt:lpstr>ANDEVA</vt:lpstr>
      <vt:lpstr>ANDEVA : partición de la varianza:</vt:lpstr>
      <vt:lpstr>ANDEVA para un diseño completamente aleatorizado</vt:lpstr>
      <vt:lpstr>ANDEVA: Modelo estadístico (notas de Tito Vázquez)</vt:lpstr>
      <vt:lpstr>Supuestos en el ANDEVA (Notas de Tito Vázquez)</vt:lpstr>
      <vt:lpstr>Construcción del ANDEVA</vt:lpstr>
      <vt:lpstr>Tabla de ANDEVA</vt:lpstr>
      <vt:lpstr>Procedimiento en PAST</vt:lpstr>
      <vt:lpstr>ANDEVA en PAST</vt:lpstr>
      <vt:lpstr>Prueba de Tukey en PAST</vt:lpstr>
      <vt:lpstr>Otros diseños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Álgebra Matricial 2</dc:title>
  <dc:creator>Microsoft Office User</dc:creator>
  <cp:lastModifiedBy>Microsoft Office User</cp:lastModifiedBy>
  <cp:revision>121</cp:revision>
  <dcterms:created xsi:type="dcterms:W3CDTF">2020-08-16T23:31:45Z</dcterms:created>
  <dcterms:modified xsi:type="dcterms:W3CDTF">2020-09-17T00:15:59Z</dcterms:modified>
</cp:coreProperties>
</file>