
<file path=[Content_Types].xml><?xml version="1.0" encoding="utf-8"?>
<Types xmlns="http://schemas.openxmlformats.org/package/2006/content-types">
  <Default Extension="tmp"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7" r:id="rId4"/>
    <p:sldId id="259" r:id="rId5"/>
    <p:sldId id="260" r:id="rId6"/>
    <p:sldId id="261" r:id="rId7"/>
    <p:sldId id="262" r:id="rId8"/>
    <p:sldId id="263" r:id="rId9"/>
    <p:sldId id="271" r:id="rId10"/>
    <p:sldId id="270" r:id="rId11"/>
    <p:sldId id="264" r:id="rId12"/>
    <p:sldId id="266" r:id="rId13"/>
    <p:sldId id="267" r:id="rId14"/>
    <p:sldId id="268" r:id="rId15"/>
    <p:sldId id="265" r:id="rId16"/>
    <p:sldId id="269" r:id="rId17"/>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29" autoAdjust="0"/>
    <p:restoredTop sz="94660"/>
  </p:normalViewPr>
  <p:slideViewPr>
    <p:cSldViewPr snapToGrid="0">
      <p:cViewPr varScale="1">
        <p:scale>
          <a:sx n="85" d="100"/>
          <a:sy n="85" d="100"/>
        </p:scale>
        <p:origin x="138"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MX"/>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editar el estilo de subtítulo del patrón</a:t>
            </a:r>
            <a:endParaRPr lang="es-MX"/>
          </a:p>
        </p:txBody>
      </p:sp>
      <p:sp>
        <p:nvSpPr>
          <p:cNvPr id="4" name="Marcador de fecha 3"/>
          <p:cNvSpPr>
            <a:spLocks noGrp="1"/>
          </p:cNvSpPr>
          <p:nvPr>
            <p:ph type="dt" sz="half" idx="10"/>
          </p:nvPr>
        </p:nvSpPr>
        <p:spPr/>
        <p:txBody>
          <a:bodyPr/>
          <a:lstStyle/>
          <a:p>
            <a:fld id="{B3CE91CD-F7FA-4C92-8578-7F2CAF595D07}" type="datetimeFigureOut">
              <a:rPr lang="es-MX" smtClean="0"/>
              <a:t>28/05/2020</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2CC23C60-5755-4E26-A9BE-B2A5E00D2BD0}" type="slidenum">
              <a:rPr lang="es-MX" smtClean="0"/>
              <a:t>‹Nº›</a:t>
            </a:fld>
            <a:endParaRPr lang="es-MX"/>
          </a:p>
        </p:txBody>
      </p:sp>
    </p:spTree>
    <p:extLst>
      <p:ext uri="{BB962C8B-B14F-4D97-AF65-F5344CB8AC3E}">
        <p14:creationId xmlns:p14="http://schemas.microsoft.com/office/powerpoint/2010/main" val="13045537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texto vertical 2"/>
          <p:cNvSpPr>
            <a:spLocks noGrp="1"/>
          </p:cNvSpPr>
          <p:nvPr>
            <p:ph type="body" orient="vert" idx="1"/>
          </p:nvPr>
        </p:nvSpPr>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10"/>
          </p:nvPr>
        </p:nvSpPr>
        <p:spPr/>
        <p:txBody>
          <a:bodyPr/>
          <a:lstStyle/>
          <a:p>
            <a:fld id="{B3CE91CD-F7FA-4C92-8578-7F2CAF595D07}" type="datetimeFigureOut">
              <a:rPr lang="es-MX" smtClean="0"/>
              <a:t>28/05/2020</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2CC23C60-5755-4E26-A9BE-B2A5E00D2BD0}" type="slidenum">
              <a:rPr lang="es-MX" smtClean="0"/>
              <a:t>‹Nº›</a:t>
            </a:fld>
            <a:endParaRPr lang="es-MX"/>
          </a:p>
        </p:txBody>
      </p:sp>
    </p:spTree>
    <p:extLst>
      <p:ext uri="{BB962C8B-B14F-4D97-AF65-F5344CB8AC3E}">
        <p14:creationId xmlns:p14="http://schemas.microsoft.com/office/powerpoint/2010/main" val="21907424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MX"/>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10"/>
          </p:nvPr>
        </p:nvSpPr>
        <p:spPr/>
        <p:txBody>
          <a:bodyPr/>
          <a:lstStyle/>
          <a:p>
            <a:fld id="{B3CE91CD-F7FA-4C92-8578-7F2CAF595D07}" type="datetimeFigureOut">
              <a:rPr lang="es-MX" smtClean="0"/>
              <a:t>28/05/2020</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2CC23C60-5755-4E26-A9BE-B2A5E00D2BD0}" type="slidenum">
              <a:rPr lang="es-MX" smtClean="0"/>
              <a:t>‹Nº›</a:t>
            </a:fld>
            <a:endParaRPr lang="es-MX"/>
          </a:p>
        </p:txBody>
      </p:sp>
    </p:spTree>
    <p:extLst>
      <p:ext uri="{BB962C8B-B14F-4D97-AF65-F5344CB8AC3E}">
        <p14:creationId xmlns:p14="http://schemas.microsoft.com/office/powerpoint/2010/main" val="2331936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contenido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10"/>
          </p:nvPr>
        </p:nvSpPr>
        <p:spPr/>
        <p:txBody>
          <a:bodyPr/>
          <a:lstStyle/>
          <a:p>
            <a:fld id="{B3CE91CD-F7FA-4C92-8578-7F2CAF595D07}" type="datetimeFigureOut">
              <a:rPr lang="es-MX" smtClean="0"/>
              <a:t>28/05/2020</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2CC23C60-5755-4E26-A9BE-B2A5E00D2BD0}" type="slidenum">
              <a:rPr lang="es-MX" smtClean="0"/>
              <a:t>‹Nº›</a:t>
            </a:fld>
            <a:endParaRPr lang="es-MX"/>
          </a:p>
        </p:txBody>
      </p:sp>
    </p:spTree>
    <p:extLst>
      <p:ext uri="{BB962C8B-B14F-4D97-AF65-F5344CB8AC3E}">
        <p14:creationId xmlns:p14="http://schemas.microsoft.com/office/powerpoint/2010/main" val="4245274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MX"/>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Editar el estilo de texto del patrón</a:t>
            </a:r>
          </a:p>
        </p:txBody>
      </p:sp>
      <p:sp>
        <p:nvSpPr>
          <p:cNvPr id="4" name="Marcador de fecha 3"/>
          <p:cNvSpPr>
            <a:spLocks noGrp="1"/>
          </p:cNvSpPr>
          <p:nvPr>
            <p:ph type="dt" sz="half" idx="10"/>
          </p:nvPr>
        </p:nvSpPr>
        <p:spPr/>
        <p:txBody>
          <a:bodyPr/>
          <a:lstStyle/>
          <a:p>
            <a:fld id="{B3CE91CD-F7FA-4C92-8578-7F2CAF595D07}" type="datetimeFigureOut">
              <a:rPr lang="es-MX" smtClean="0"/>
              <a:t>28/05/2020</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2CC23C60-5755-4E26-A9BE-B2A5E00D2BD0}" type="slidenum">
              <a:rPr lang="es-MX" smtClean="0"/>
              <a:t>‹Nº›</a:t>
            </a:fld>
            <a:endParaRPr lang="es-MX"/>
          </a:p>
        </p:txBody>
      </p:sp>
    </p:spTree>
    <p:extLst>
      <p:ext uri="{BB962C8B-B14F-4D97-AF65-F5344CB8AC3E}">
        <p14:creationId xmlns:p14="http://schemas.microsoft.com/office/powerpoint/2010/main" val="15119815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contenido 2"/>
          <p:cNvSpPr>
            <a:spLocks noGrp="1"/>
          </p:cNvSpPr>
          <p:nvPr>
            <p:ph sz="half" idx="1"/>
          </p:nvPr>
        </p:nvSpPr>
        <p:spPr>
          <a:xfrm>
            <a:off x="838200" y="1825625"/>
            <a:ext cx="5181600" cy="435133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contenido 3"/>
          <p:cNvSpPr>
            <a:spLocks noGrp="1"/>
          </p:cNvSpPr>
          <p:nvPr>
            <p:ph sz="half" idx="2"/>
          </p:nvPr>
        </p:nvSpPr>
        <p:spPr>
          <a:xfrm>
            <a:off x="6172200" y="1825625"/>
            <a:ext cx="5181600" cy="435133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Marcador de fecha 4"/>
          <p:cNvSpPr>
            <a:spLocks noGrp="1"/>
          </p:cNvSpPr>
          <p:nvPr>
            <p:ph type="dt" sz="half" idx="10"/>
          </p:nvPr>
        </p:nvSpPr>
        <p:spPr/>
        <p:txBody>
          <a:bodyPr/>
          <a:lstStyle/>
          <a:p>
            <a:fld id="{B3CE91CD-F7FA-4C92-8578-7F2CAF595D07}" type="datetimeFigureOut">
              <a:rPr lang="es-MX" smtClean="0"/>
              <a:t>28/05/2020</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2CC23C60-5755-4E26-A9BE-B2A5E00D2BD0}" type="slidenum">
              <a:rPr lang="es-MX" smtClean="0"/>
              <a:t>‹Nº›</a:t>
            </a:fld>
            <a:endParaRPr lang="es-MX"/>
          </a:p>
        </p:txBody>
      </p:sp>
    </p:spTree>
    <p:extLst>
      <p:ext uri="{BB962C8B-B14F-4D97-AF65-F5344CB8AC3E}">
        <p14:creationId xmlns:p14="http://schemas.microsoft.com/office/powerpoint/2010/main" val="18329044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MX"/>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Marcador de fecha 6"/>
          <p:cNvSpPr>
            <a:spLocks noGrp="1"/>
          </p:cNvSpPr>
          <p:nvPr>
            <p:ph type="dt" sz="half" idx="10"/>
          </p:nvPr>
        </p:nvSpPr>
        <p:spPr/>
        <p:txBody>
          <a:bodyPr/>
          <a:lstStyle/>
          <a:p>
            <a:fld id="{B3CE91CD-F7FA-4C92-8578-7F2CAF595D07}" type="datetimeFigureOut">
              <a:rPr lang="es-MX" smtClean="0"/>
              <a:t>28/05/2020</a:t>
            </a:fld>
            <a:endParaRPr lang="es-MX"/>
          </a:p>
        </p:txBody>
      </p:sp>
      <p:sp>
        <p:nvSpPr>
          <p:cNvPr id="8" name="Marcador de pie de página 7"/>
          <p:cNvSpPr>
            <a:spLocks noGrp="1"/>
          </p:cNvSpPr>
          <p:nvPr>
            <p:ph type="ftr" sz="quarter" idx="11"/>
          </p:nvPr>
        </p:nvSpPr>
        <p:spPr/>
        <p:txBody>
          <a:bodyPr/>
          <a:lstStyle/>
          <a:p>
            <a:endParaRPr lang="es-MX"/>
          </a:p>
        </p:txBody>
      </p:sp>
      <p:sp>
        <p:nvSpPr>
          <p:cNvPr id="9" name="Marcador de número de diapositiva 8"/>
          <p:cNvSpPr>
            <a:spLocks noGrp="1"/>
          </p:cNvSpPr>
          <p:nvPr>
            <p:ph type="sldNum" sz="quarter" idx="12"/>
          </p:nvPr>
        </p:nvSpPr>
        <p:spPr/>
        <p:txBody>
          <a:bodyPr/>
          <a:lstStyle/>
          <a:p>
            <a:fld id="{2CC23C60-5755-4E26-A9BE-B2A5E00D2BD0}" type="slidenum">
              <a:rPr lang="es-MX" smtClean="0"/>
              <a:t>‹Nº›</a:t>
            </a:fld>
            <a:endParaRPr lang="es-MX"/>
          </a:p>
        </p:txBody>
      </p:sp>
    </p:spTree>
    <p:extLst>
      <p:ext uri="{BB962C8B-B14F-4D97-AF65-F5344CB8AC3E}">
        <p14:creationId xmlns:p14="http://schemas.microsoft.com/office/powerpoint/2010/main" val="23555632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fecha 2"/>
          <p:cNvSpPr>
            <a:spLocks noGrp="1"/>
          </p:cNvSpPr>
          <p:nvPr>
            <p:ph type="dt" sz="half" idx="10"/>
          </p:nvPr>
        </p:nvSpPr>
        <p:spPr/>
        <p:txBody>
          <a:bodyPr/>
          <a:lstStyle/>
          <a:p>
            <a:fld id="{B3CE91CD-F7FA-4C92-8578-7F2CAF595D07}" type="datetimeFigureOut">
              <a:rPr lang="es-MX" smtClean="0"/>
              <a:t>28/05/2020</a:t>
            </a:fld>
            <a:endParaRPr lang="es-MX"/>
          </a:p>
        </p:txBody>
      </p:sp>
      <p:sp>
        <p:nvSpPr>
          <p:cNvPr id="4" name="Marcador de pie de página 3"/>
          <p:cNvSpPr>
            <a:spLocks noGrp="1"/>
          </p:cNvSpPr>
          <p:nvPr>
            <p:ph type="ftr" sz="quarter" idx="11"/>
          </p:nvPr>
        </p:nvSpPr>
        <p:spPr/>
        <p:txBody>
          <a:bodyPr/>
          <a:lstStyle/>
          <a:p>
            <a:endParaRPr lang="es-MX"/>
          </a:p>
        </p:txBody>
      </p:sp>
      <p:sp>
        <p:nvSpPr>
          <p:cNvPr id="5" name="Marcador de número de diapositiva 4"/>
          <p:cNvSpPr>
            <a:spLocks noGrp="1"/>
          </p:cNvSpPr>
          <p:nvPr>
            <p:ph type="sldNum" sz="quarter" idx="12"/>
          </p:nvPr>
        </p:nvSpPr>
        <p:spPr/>
        <p:txBody>
          <a:bodyPr/>
          <a:lstStyle/>
          <a:p>
            <a:fld id="{2CC23C60-5755-4E26-A9BE-B2A5E00D2BD0}" type="slidenum">
              <a:rPr lang="es-MX" smtClean="0"/>
              <a:t>‹Nº›</a:t>
            </a:fld>
            <a:endParaRPr lang="es-MX"/>
          </a:p>
        </p:txBody>
      </p:sp>
    </p:spTree>
    <p:extLst>
      <p:ext uri="{BB962C8B-B14F-4D97-AF65-F5344CB8AC3E}">
        <p14:creationId xmlns:p14="http://schemas.microsoft.com/office/powerpoint/2010/main" val="42387813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B3CE91CD-F7FA-4C92-8578-7F2CAF595D07}" type="datetimeFigureOut">
              <a:rPr lang="es-MX" smtClean="0"/>
              <a:t>28/05/2020</a:t>
            </a:fld>
            <a:endParaRPr lang="es-MX"/>
          </a:p>
        </p:txBody>
      </p:sp>
      <p:sp>
        <p:nvSpPr>
          <p:cNvPr id="3" name="Marcador de pie de página 2"/>
          <p:cNvSpPr>
            <a:spLocks noGrp="1"/>
          </p:cNvSpPr>
          <p:nvPr>
            <p:ph type="ftr" sz="quarter" idx="11"/>
          </p:nvPr>
        </p:nvSpPr>
        <p:spPr/>
        <p:txBody>
          <a:bodyPr/>
          <a:lstStyle/>
          <a:p>
            <a:endParaRPr lang="es-MX"/>
          </a:p>
        </p:txBody>
      </p:sp>
      <p:sp>
        <p:nvSpPr>
          <p:cNvPr id="4" name="Marcador de número de diapositiva 3"/>
          <p:cNvSpPr>
            <a:spLocks noGrp="1"/>
          </p:cNvSpPr>
          <p:nvPr>
            <p:ph type="sldNum" sz="quarter" idx="12"/>
          </p:nvPr>
        </p:nvSpPr>
        <p:spPr/>
        <p:txBody>
          <a:bodyPr/>
          <a:lstStyle/>
          <a:p>
            <a:fld id="{2CC23C60-5755-4E26-A9BE-B2A5E00D2BD0}" type="slidenum">
              <a:rPr lang="es-MX" smtClean="0"/>
              <a:t>‹Nº›</a:t>
            </a:fld>
            <a:endParaRPr lang="es-MX"/>
          </a:p>
        </p:txBody>
      </p:sp>
    </p:spTree>
    <p:extLst>
      <p:ext uri="{BB962C8B-B14F-4D97-AF65-F5344CB8AC3E}">
        <p14:creationId xmlns:p14="http://schemas.microsoft.com/office/powerpoint/2010/main" val="21139631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MX"/>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Marcador de fecha 4"/>
          <p:cNvSpPr>
            <a:spLocks noGrp="1"/>
          </p:cNvSpPr>
          <p:nvPr>
            <p:ph type="dt" sz="half" idx="10"/>
          </p:nvPr>
        </p:nvSpPr>
        <p:spPr/>
        <p:txBody>
          <a:bodyPr/>
          <a:lstStyle/>
          <a:p>
            <a:fld id="{B3CE91CD-F7FA-4C92-8578-7F2CAF595D07}" type="datetimeFigureOut">
              <a:rPr lang="es-MX" smtClean="0"/>
              <a:t>28/05/2020</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2CC23C60-5755-4E26-A9BE-B2A5E00D2BD0}" type="slidenum">
              <a:rPr lang="es-MX" smtClean="0"/>
              <a:t>‹Nº›</a:t>
            </a:fld>
            <a:endParaRPr lang="es-MX"/>
          </a:p>
        </p:txBody>
      </p:sp>
    </p:spTree>
    <p:extLst>
      <p:ext uri="{BB962C8B-B14F-4D97-AF65-F5344CB8AC3E}">
        <p14:creationId xmlns:p14="http://schemas.microsoft.com/office/powerpoint/2010/main" val="8524759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MX"/>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Marcador de fecha 4"/>
          <p:cNvSpPr>
            <a:spLocks noGrp="1"/>
          </p:cNvSpPr>
          <p:nvPr>
            <p:ph type="dt" sz="half" idx="10"/>
          </p:nvPr>
        </p:nvSpPr>
        <p:spPr/>
        <p:txBody>
          <a:bodyPr/>
          <a:lstStyle/>
          <a:p>
            <a:fld id="{B3CE91CD-F7FA-4C92-8578-7F2CAF595D07}" type="datetimeFigureOut">
              <a:rPr lang="es-MX" smtClean="0"/>
              <a:t>28/05/2020</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2CC23C60-5755-4E26-A9BE-B2A5E00D2BD0}" type="slidenum">
              <a:rPr lang="es-MX" smtClean="0"/>
              <a:t>‹Nº›</a:t>
            </a:fld>
            <a:endParaRPr lang="es-MX"/>
          </a:p>
        </p:txBody>
      </p:sp>
    </p:spTree>
    <p:extLst>
      <p:ext uri="{BB962C8B-B14F-4D97-AF65-F5344CB8AC3E}">
        <p14:creationId xmlns:p14="http://schemas.microsoft.com/office/powerpoint/2010/main" val="30484608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3CE91CD-F7FA-4C92-8578-7F2CAF595D07}" type="datetimeFigureOut">
              <a:rPr lang="es-MX" smtClean="0"/>
              <a:t>28/05/2020</a:t>
            </a:fld>
            <a:endParaRPr lang="es-MX"/>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CC23C60-5755-4E26-A9BE-B2A5E00D2BD0}" type="slidenum">
              <a:rPr lang="es-MX" smtClean="0"/>
              <a:t>‹Nº›</a:t>
            </a:fld>
            <a:endParaRPr lang="es-MX"/>
          </a:p>
        </p:txBody>
      </p:sp>
    </p:spTree>
    <p:extLst>
      <p:ext uri="{BB962C8B-B14F-4D97-AF65-F5344CB8AC3E}">
        <p14:creationId xmlns:p14="http://schemas.microsoft.com/office/powerpoint/2010/main" val="12379239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tmp"/><Relationship Id="rId2" Type="http://schemas.openxmlformats.org/officeDocument/2006/relationships/image" Target="../media/image5.tmp"/><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tmp"/><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8.tmp"/><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10.tmp"/><Relationship Id="rId2" Type="http://schemas.openxmlformats.org/officeDocument/2006/relationships/image" Target="../media/image9.tmp"/><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12.tmp"/><Relationship Id="rId2" Type="http://schemas.openxmlformats.org/officeDocument/2006/relationships/image" Target="../media/image11.tmp"/><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eio.usc.es/eipc1/BASE/BASEMASTER/FORMULARIOS-PHP/MATERIALESMASTER/Mat_14_master0809multi-tema7.pdf"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tmp"/><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tmp"/><Relationship Id="rId2" Type="http://schemas.openxmlformats.org/officeDocument/2006/relationships/image" Target="../media/image2.tmp"/><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tmp"/><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es-MX" dirty="0" smtClean="0"/>
              <a:t>Escalamiento multidimensional</a:t>
            </a:r>
            <a:endParaRPr lang="es-MX" dirty="0"/>
          </a:p>
        </p:txBody>
      </p:sp>
      <p:sp>
        <p:nvSpPr>
          <p:cNvPr id="3" name="Subtítulo 2"/>
          <p:cNvSpPr>
            <a:spLocks noGrp="1"/>
          </p:cNvSpPr>
          <p:nvPr>
            <p:ph type="subTitle" idx="1"/>
          </p:nvPr>
        </p:nvSpPr>
        <p:spPr/>
        <p:txBody>
          <a:bodyPr/>
          <a:lstStyle/>
          <a:p>
            <a:r>
              <a:rPr lang="es-MX" dirty="0" smtClean="0"/>
              <a:t>Humberto </a:t>
            </a:r>
            <a:r>
              <a:rPr lang="es-MX" dirty="0" err="1" smtClean="0"/>
              <a:t>Suzán</a:t>
            </a:r>
            <a:r>
              <a:rPr lang="es-MX" dirty="0" smtClean="0"/>
              <a:t> </a:t>
            </a:r>
            <a:r>
              <a:rPr lang="es-MX" dirty="0" err="1" smtClean="0"/>
              <a:t>Azpiri</a:t>
            </a:r>
            <a:endParaRPr lang="es-MX" dirty="0"/>
          </a:p>
        </p:txBody>
      </p:sp>
    </p:spTree>
    <p:extLst>
      <p:ext uri="{BB962C8B-B14F-4D97-AF65-F5344CB8AC3E}">
        <p14:creationId xmlns:p14="http://schemas.microsoft.com/office/powerpoint/2010/main" val="6464088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EM</a:t>
            </a:r>
            <a:endParaRPr lang="es-MX" dirty="0"/>
          </a:p>
        </p:txBody>
      </p:sp>
      <p:sp>
        <p:nvSpPr>
          <p:cNvPr id="3" name="Marcador de contenido 2"/>
          <p:cNvSpPr>
            <a:spLocks noGrp="1"/>
          </p:cNvSpPr>
          <p:nvPr>
            <p:ph sz="half" idx="1"/>
          </p:nvPr>
        </p:nvSpPr>
        <p:spPr/>
        <p:txBody>
          <a:bodyPr>
            <a:normAutofit lnSpcReduction="10000"/>
          </a:bodyPr>
          <a:lstStyle/>
          <a:p>
            <a:r>
              <a:rPr lang="es-MX" dirty="0" smtClean="0"/>
              <a:t>Los resultados se expresan en forma gráfica. (ejemplo de carreteras en Nueva Zelanda), </a:t>
            </a:r>
            <a:r>
              <a:rPr lang="es-MX" dirty="0" err="1" smtClean="0"/>
              <a:t>Manly</a:t>
            </a:r>
            <a:r>
              <a:rPr lang="es-MX" dirty="0" smtClean="0"/>
              <a:t> 2005 (pág. 170)</a:t>
            </a:r>
          </a:p>
          <a:p>
            <a:r>
              <a:rPr lang="es-MX" dirty="0" smtClean="0"/>
              <a:t>Una gráfica de la regresión entre las </a:t>
            </a:r>
            <a:r>
              <a:rPr lang="es-MX" dirty="0" err="1" smtClean="0"/>
              <a:t>disimilaridades</a:t>
            </a:r>
            <a:r>
              <a:rPr lang="es-MX" dirty="0" smtClean="0"/>
              <a:t> y las distancias originales ayuda a ver la eficiencia del escalamiento (entre más cercano sea a una recta mejor. En PAST </a:t>
            </a:r>
            <a:r>
              <a:rPr lang="es-MX" dirty="0"/>
              <a:t>(</a:t>
            </a:r>
            <a:r>
              <a:rPr lang="es-MX" dirty="0" err="1"/>
              <a:t>Shepards</a:t>
            </a:r>
            <a:r>
              <a:rPr lang="es-MX" dirty="0"/>
              <a:t> </a:t>
            </a:r>
            <a:r>
              <a:rPr lang="es-MX" dirty="0" err="1"/>
              <a:t>Plot</a:t>
            </a:r>
            <a:r>
              <a:rPr lang="es-MX" dirty="0"/>
              <a:t>). </a:t>
            </a:r>
          </a:p>
        </p:txBody>
      </p:sp>
      <p:pic>
        <p:nvPicPr>
          <p:cNvPr id="5" name="Marcador de contenido 4" descr="Recorte de pantalla"/>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7995918" y="3776329"/>
            <a:ext cx="3563904" cy="2400634"/>
          </a:xfrm>
        </p:spPr>
      </p:pic>
      <p:pic>
        <p:nvPicPr>
          <p:cNvPr id="6" name="Imagen 5" descr="Recorte de pantalla"/>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931377" y="897320"/>
            <a:ext cx="4120445" cy="2497239"/>
          </a:xfrm>
          <a:prstGeom prst="rect">
            <a:avLst/>
          </a:prstGeom>
        </p:spPr>
      </p:pic>
      <p:cxnSp>
        <p:nvCxnSpPr>
          <p:cNvPr id="8" name="Conector recto de flecha 7"/>
          <p:cNvCxnSpPr/>
          <p:nvPr/>
        </p:nvCxnSpPr>
        <p:spPr>
          <a:xfrm flipV="1">
            <a:off x="5554133" y="2381956"/>
            <a:ext cx="1535289" cy="63217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 name="Conector recto de flecha 9"/>
          <p:cNvCxnSpPr/>
          <p:nvPr/>
        </p:nvCxnSpPr>
        <p:spPr>
          <a:xfrm>
            <a:off x="5707944" y="4976646"/>
            <a:ext cx="2386189" cy="21624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570932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EM en PAST</a:t>
            </a:r>
            <a:endParaRPr lang="es-MX" dirty="0"/>
          </a:p>
        </p:txBody>
      </p:sp>
      <p:sp>
        <p:nvSpPr>
          <p:cNvPr id="3" name="Marcador de contenido 2"/>
          <p:cNvSpPr>
            <a:spLocks noGrp="1"/>
          </p:cNvSpPr>
          <p:nvPr>
            <p:ph idx="1"/>
          </p:nvPr>
        </p:nvSpPr>
        <p:spPr/>
        <p:txBody>
          <a:bodyPr/>
          <a:lstStyle/>
          <a:p>
            <a:r>
              <a:rPr lang="es-MX" dirty="0" smtClean="0"/>
              <a:t>PAST obtiene el EM no métrico por un algoritmo iterativo de búsqueda de soluciones que minimicen el estrés (aproximadamente 11 corridas por cada solución).</a:t>
            </a:r>
          </a:p>
          <a:p>
            <a:r>
              <a:rPr lang="es-MX" dirty="0"/>
              <a:t>U</a:t>
            </a:r>
            <a:r>
              <a:rPr lang="es-MX" dirty="0" smtClean="0"/>
              <a:t>na de las soluciones de PAST automáticamente usa coordenadas principales (un método similar a componentes principales pero con una matriz de distancias), el resto de soluciones es aleatorio y se selecciona la que tenga menor estrés y se rota para obtener los ejes en 2 y 3 dimensiones.</a:t>
            </a:r>
          </a:p>
          <a:p>
            <a:endParaRPr lang="es-MX" dirty="0" smtClean="0"/>
          </a:p>
          <a:p>
            <a:endParaRPr lang="es-MX" dirty="0"/>
          </a:p>
        </p:txBody>
      </p:sp>
    </p:spTree>
    <p:extLst>
      <p:ext uri="{BB962C8B-B14F-4D97-AF65-F5344CB8AC3E}">
        <p14:creationId xmlns:p14="http://schemas.microsoft.com/office/powerpoint/2010/main" val="38450147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EM. PAST</a:t>
            </a:r>
            <a:endParaRPr lang="es-MX" dirty="0"/>
          </a:p>
        </p:txBody>
      </p:sp>
      <p:pic>
        <p:nvPicPr>
          <p:cNvPr id="4" name="Marcador de contenido 3" descr="Untitled"/>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218999" y="2017536"/>
            <a:ext cx="5547070" cy="4351338"/>
          </a:xfrm>
        </p:spPr>
      </p:pic>
      <p:sp>
        <p:nvSpPr>
          <p:cNvPr id="5" name="CuadroTexto 4"/>
          <p:cNvSpPr txBox="1"/>
          <p:nvPr/>
        </p:nvSpPr>
        <p:spPr>
          <a:xfrm>
            <a:off x="1535289" y="2946400"/>
            <a:ext cx="3194208" cy="369332"/>
          </a:xfrm>
          <a:prstGeom prst="rect">
            <a:avLst/>
          </a:prstGeom>
          <a:noFill/>
        </p:spPr>
        <p:txBody>
          <a:bodyPr wrap="none" rtlCol="0">
            <a:spAutoFit/>
          </a:bodyPr>
          <a:lstStyle/>
          <a:p>
            <a:r>
              <a:rPr lang="es-MX" dirty="0" smtClean="0"/>
              <a:t>Base de datos “tabla </a:t>
            </a:r>
            <a:r>
              <a:rPr lang="es-MX" dirty="0" err="1" smtClean="0"/>
              <a:t>sparrows</a:t>
            </a:r>
            <a:r>
              <a:rPr lang="es-MX" dirty="0" smtClean="0"/>
              <a:t>” </a:t>
            </a:r>
            <a:endParaRPr lang="es-MX" dirty="0"/>
          </a:p>
        </p:txBody>
      </p:sp>
      <p:sp>
        <p:nvSpPr>
          <p:cNvPr id="3" name="CuadroTexto 2"/>
          <p:cNvSpPr txBox="1"/>
          <p:nvPr/>
        </p:nvSpPr>
        <p:spPr>
          <a:xfrm flipH="1">
            <a:off x="1445541" y="4301067"/>
            <a:ext cx="3283956" cy="923330"/>
          </a:xfrm>
          <a:prstGeom prst="rect">
            <a:avLst/>
          </a:prstGeom>
          <a:noFill/>
        </p:spPr>
        <p:txBody>
          <a:bodyPr wrap="square" rtlCol="0">
            <a:spAutoFit/>
          </a:bodyPr>
          <a:lstStyle/>
          <a:p>
            <a:r>
              <a:rPr lang="es-MX" dirty="0" smtClean="0"/>
              <a:t>Seleccionar en </a:t>
            </a:r>
            <a:r>
              <a:rPr lang="es-MX" dirty="0" err="1" smtClean="0"/>
              <a:t>multivariate</a:t>
            </a:r>
            <a:r>
              <a:rPr lang="es-MX" dirty="0" smtClean="0"/>
              <a:t>: </a:t>
            </a:r>
            <a:r>
              <a:rPr lang="es-MX" dirty="0" err="1" smtClean="0"/>
              <a:t>ordination</a:t>
            </a:r>
            <a:r>
              <a:rPr lang="es-MX" dirty="0" smtClean="0"/>
              <a:t> y luego non </a:t>
            </a:r>
            <a:r>
              <a:rPr lang="es-MX" dirty="0" err="1" smtClean="0"/>
              <a:t>metric</a:t>
            </a:r>
            <a:r>
              <a:rPr lang="es-MX" dirty="0" smtClean="0"/>
              <a:t> MDS</a:t>
            </a:r>
            <a:endParaRPr lang="es-MX" dirty="0"/>
          </a:p>
        </p:txBody>
      </p:sp>
      <p:cxnSp>
        <p:nvCxnSpPr>
          <p:cNvPr id="7" name="Conector recto de flecha 6"/>
          <p:cNvCxnSpPr/>
          <p:nvPr/>
        </p:nvCxnSpPr>
        <p:spPr>
          <a:xfrm flipV="1">
            <a:off x="4357511" y="2370667"/>
            <a:ext cx="2799645" cy="221262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687985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EM en PAST</a:t>
            </a:r>
            <a:endParaRPr lang="es-MX" dirty="0"/>
          </a:p>
        </p:txBody>
      </p:sp>
      <p:pic>
        <p:nvPicPr>
          <p:cNvPr id="4" name="Marcador de contenido 3" descr="Non-metric Multidimensional Scaling"/>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6708423" y="1690688"/>
            <a:ext cx="5181600" cy="4113315"/>
          </a:xfrm>
        </p:spPr>
      </p:pic>
      <p:sp>
        <p:nvSpPr>
          <p:cNvPr id="5" name="Marcador de contenido 4"/>
          <p:cNvSpPr>
            <a:spLocks noGrp="1"/>
          </p:cNvSpPr>
          <p:nvPr>
            <p:ph sz="half" idx="2"/>
          </p:nvPr>
        </p:nvSpPr>
        <p:spPr>
          <a:xfrm>
            <a:off x="697089" y="1690688"/>
            <a:ext cx="5181600" cy="4351338"/>
          </a:xfrm>
        </p:spPr>
        <p:txBody>
          <a:bodyPr/>
          <a:lstStyle/>
          <a:p>
            <a:r>
              <a:rPr lang="es-MX" dirty="0" smtClean="0"/>
              <a:t>Se puede seleccionar la solución bidimensional o tridimensional (siempre habrá mas estrés al disminuir dimensiones)</a:t>
            </a:r>
          </a:p>
          <a:p>
            <a:r>
              <a:rPr lang="es-MX" dirty="0" smtClean="0"/>
              <a:t>Se pueden seleccionar entre 21 tipos de distancias</a:t>
            </a:r>
          </a:p>
          <a:p>
            <a:r>
              <a:rPr lang="es-MX" dirty="0" smtClean="0"/>
              <a:t>Se pueden etiquetar los casos o variables</a:t>
            </a:r>
            <a:endParaRPr lang="es-MX" dirty="0"/>
          </a:p>
        </p:txBody>
      </p:sp>
      <p:cxnSp>
        <p:nvCxnSpPr>
          <p:cNvPr id="6" name="Conector recto de flecha 5"/>
          <p:cNvCxnSpPr/>
          <p:nvPr/>
        </p:nvCxnSpPr>
        <p:spPr>
          <a:xfrm flipV="1">
            <a:off x="4594578" y="2810933"/>
            <a:ext cx="5813778" cy="3048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 name="Conector recto de flecha 8"/>
          <p:cNvCxnSpPr/>
          <p:nvPr/>
        </p:nvCxnSpPr>
        <p:spPr>
          <a:xfrm flipV="1">
            <a:off x="4504267" y="2427111"/>
            <a:ext cx="5904089" cy="165946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 name="Conector recto de flecha 11"/>
          <p:cNvCxnSpPr/>
          <p:nvPr/>
        </p:nvCxnSpPr>
        <p:spPr>
          <a:xfrm flipV="1">
            <a:off x="3318933" y="4741333"/>
            <a:ext cx="7089423" cy="16933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514188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EM solución bidimensional</a:t>
            </a:r>
            <a:endParaRPr lang="es-MX" dirty="0"/>
          </a:p>
        </p:txBody>
      </p:sp>
      <p:pic>
        <p:nvPicPr>
          <p:cNvPr id="4" name="Marcador de contenido 3" descr="Non-metric Multidimensional Scaling"/>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7653867" y="99254"/>
            <a:ext cx="4034854" cy="3202993"/>
          </a:xfrm>
        </p:spPr>
      </p:pic>
      <p:sp>
        <p:nvSpPr>
          <p:cNvPr id="6" name="Marcador de contenido 5"/>
          <p:cNvSpPr>
            <a:spLocks noGrp="1"/>
          </p:cNvSpPr>
          <p:nvPr>
            <p:ph sz="half" idx="2"/>
          </p:nvPr>
        </p:nvSpPr>
        <p:spPr>
          <a:xfrm>
            <a:off x="1086556" y="1577269"/>
            <a:ext cx="5181600" cy="4351338"/>
          </a:xfrm>
        </p:spPr>
        <p:txBody>
          <a:bodyPr>
            <a:normAutofit lnSpcReduction="10000"/>
          </a:bodyPr>
          <a:lstStyle/>
          <a:p>
            <a:r>
              <a:rPr lang="es-MX" dirty="0" smtClean="0"/>
              <a:t>Solución bidimensional en </a:t>
            </a:r>
            <a:r>
              <a:rPr lang="es-MX" dirty="0" err="1" smtClean="0"/>
              <a:t>past</a:t>
            </a:r>
            <a:r>
              <a:rPr lang="es-MX" dirty="0" smtClean="0"/>
              <a:t>.</a:t>
            </a:r>
          </a:p>
          <a:p>
            <a:r>
              <a:rPr lang="es-MX" dirty="0" smtClean="0"/>
              <a:t>En scores nos dan las coordenadas para cada punto en cada dimensión.</a:t>
            </a:r>
          </a:p>
          <a:p>
            <a:r>
              <a:rPr lang="es-MX" dirty="0" smtClean="0"/>
              <a:t>La regresión (</a:t>
            </a:r>
            <a:r>
              <a:rPr lang="es-MX" dirty="0" err="1" smtClean="0"/>
              <a:t>Shepard</a:t>
            </a:r>
            <a:r>
              <a:rPr lang="es-MX" dirty="0" smtClean="0"/>
              <a:t> </a:t>
            </a:r>
            <a:r>
              <a:rPr lang="es-MX" dirty="0" err="1" smtClean="0"/>
              <a:t>Plot</a:t>
            </a:r>
            <a:r>
              <a:rPr lang="es-MX" dirty="0" smtClean="0"/>
              <a:t> ) nos muestra un buen ajuste y un buen valor de Estrés: 0.025</a:t>
            </a:r>
          </a:p>
          <a:p>
            <a:r>
              <a:rPr lang="es-MX" dirty="0" smtClean="0"/>
              <a:t>Por lo tanto el ordenamiento nos explica que solo hay un grupo dominante (ver elipse diapositiva anterior).</a:t>
            </a:r>
            <a:endParaRPr lang="es-MX" dirty="0"/>
          </a:p>
        </p:txBody>
      </p:sp>
      <p:pic>
        <p:nvPicPr>
          <p:cNvPr id="5" name="Marcador de contenido 3" descr="Non-metric Multidimensional Scal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916217" y="3541535"/>
            <a:ext cx="3772504" cy="2994731"/>
          </a:xfrm>
          <a:prstGeom prst="rect">
            <a:avLst/>
          </a:prstGeom>
        </p:spPr>
      </p:pic>
      <p:cxnSp>
        <p:nvCxnSpPr>
          <p:cNvPr id="7" name="Conector recto de flecha 6"/>
          <p:cNvCxnSpPr/>
          <p:nvPr/>
        </p:nvCxnSpPr>
        <p:spPr>
          <a:xfrm>
            <a:off x="5734756" y="4041422"/>
            <a:ext cx="4865511" cy="27093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 name="Conector recto de flecha 8"/>
          <p:cNvCxnSpPr/>
          <p:nvPr/>
        </p:nvCxnSpPr>
        <p:spPr>
          <a:xfrm>
            <a:off x="5825009" y="3752938"/>
            <a:ext cx="2381956" cy="204868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 name="Conector recto de flecha 10"/>
          <p:cNvCxnSpPr/>
          <p:nvPr/>
        </p:nvCxnSpPr>
        <p:spPr>
          <a:xfrm flipV="1">
            <a:off x="5960533" y="609600"/>
            <a:ext cx="2336800" cy="226906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 name="Conector recto de flecha 12"/>
          <p:cNvCxnSpPr/>
          <p:nvPr/>
        </p:nvCxnSpPr>
        <p:spPr>
          <a:xfrm>
            <a:off x="5520267" y="3302247"/>
            <a:ext cx="3228622" cy="45069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510223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EM solución 3d</a:t>
            </a:r>
            <a:endParaRPr lang="es-MX" dirty="0"/>
          </a:p>
        </p:txBody>
      </p:sp>
      <p:sp>
        <p:nvSpPr>
          <p:cNvPr id="6" name="Marcador de contenido 5"/>
          <p:cNvSpPr>
            <a:spLocks noGrp="1"/>
          </p:cNvSpPr>
          <p:nvPr>
            <p:ph sz="half" idx="1"/>
          </p:nvPr>
        </p:nvSpPr>
        <p:spPr/>
        <p:txBody>
          <a:bodyPr/>
          <a:lstStyle/>
          <a:p>
            <a:r>
              <a:rPr lang="es-MX" dirty="0" smtClean="0"/>
              <a:t>LA solución en 3d también nos agrupa los datos en un solo  grupo, pero hay que ver las graficas separadas</a:t>
            </a:r>
          </a:p>
          <a:p>
            <a:r>
              <a:rPr lang="es-MX" dirty="0" smtClean="0"/>
              <a:t>EL estrés 0.018 es bueno pero siempre es mejor tratar de ir a una dimensión menor por lo que la solución 2d es adecuada.</a:t>
            </a:r>
            <a:endParaRPr lang="es-MX" dirty="0"/>
          </a:p>
        </p:txBody>
      </p:sp>
      <p:pic>
        <p:nvPicPr>
          <p:cNvPr id="8" name="Marcador de contenido 7" descr="Non-metric Multidimensional Scaling"/>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7315200" y="49036"/>
            <a:ext cx="4038600" cy="3205966"/>
          </a:xfrm>
        </p:spPr>
      </p:pic>
      <p:pic>
        <p:nvPicPr>
          <p:cNvPr id="9" name="Imagen 8" descr="Non-metric Multidimensional Scal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226138" y="3571090"/>
            <a:ext cx="4140565" cy="3286909"/>
          </a:xfrm>
          <a:prstGeom prst="rect">
            <a:avLst/>
          </a:prstGeom>
        </p:spPr>
      </p:pic>
      <p:cxnSp>
        <p:nvCxnSpPr>
          <p:cNvPr id="4" name="Conector recto de flecha 3"/>
          <p:cNvCxnSpPr/>
          <p:nvPr/>
        </p:nvCxnSpPr>
        <p:spPr>
          <a:xfrm flipV="1">
            <a:off x="5238044" y="1907822"/>
            <a:ext cx="2991556" cy="54186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 name="Conector recto de flecha 6"/>
          <p:cNvCxnSpPr/>
          <p:nvPr/>
        </p:nvCxnSpPr>
        <p:spPr>
          <a:xfrm flipV="1">
            <a:off x="4086578" y="1825625"/>
            <a:ext cx="6096000" cy="142937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 name="Conector recto de flecha 10"/>
          <p:cNvCxnSpPr/>
          <p:nvPr/>
        </p:nvCxnSpPr>
        <p:spPr>
          <a:xfrm>
            <a:off x="5791200" y="4030133"/>
            <a:ext cx="4391378" cy="37253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557210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TAREA EM</a:t>
            </a:r>
            <a:endParaRPr lang="es-MX" dirty="0"/>
          </a:p>
        </p:txBody>
      </p:sp>
      <p:sp>
        <p:nvSpPr>
          <p:cNvPr id="3" name="Marcador de contenido 2"/>
          <p:cNvSpPr>
            <a:spLocks noGrp="1"/>
          </p:cNvSpPr>
          <p:nvPr>
            <p:ph idx="1"/>
          </p:nvPr>
        </p:nvSpPr>
        <p:spPr/>
        <p:txBody>
          <a:bodyPr/>
          <a:lstStyle/>
          <a:p>
            <a:r>
              <a:rPr lang="es-MX" dirty="0" smtClean="0"/>
              <a:t>Realizar el EM para los datos de las vasijas y ver cuántos grupos se forman.</a:t>
            </a:r>
          </a:p>
          <a:p>
            <a:r>
              <a:rPr lang="es-MX" dirty="0" smtClean="0"/>
              <a:t>También hacer el EM para los </a:t>
            </a:r>
            <a:r>
              <a:rPr lang="es-MX" smtClean="0"/>
              <a:t>datos perros todo.</a:t>
            </a:r>
            <a:endParaRPr lang="es-MX"/>
          </a:p>
        </p:txBody>
      </p:sp>
    </p:spTree>
    <p:extLst>
      <p:ext uri="{BB962C8B-B14F-4D97-AF65-F5344CB8AC3E}">
        <p14:creationId xmlns:p14="http://schemas.microsoft.com/office/powerpoint/2010/main" val="20914004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Escalamiento Multidimensional (EM).</a:t>
            </a:r>
            <a:endParaRPr lang="es-MX" dirty="0"/>
          </a:p>
        </p:txBody>
      </p:sp>
      <p:sp>
        <p:nvSpPr>
          <p:cNvPr id="3" name="Marcador de contenido 2"/>
          <p:cNvSpPr>
            <a:spLocks noGrp="1"/>
          </p:cNvSpPr>
          <p:nvPr>
            <p:ph idx="1"/>
          </p:nvPr>
        </p:nvSpPr>
        <p:spPr/>
        <p:txBody>
          <a:bodyPr/>
          <a:lstStyle/>
          <a:p>
            <a:r>
              <a:rPr lang="es-MX" dirty="0" smtClean="0"/>
              <a:t>Para esta sección usaremos el libro de </a:t>
            </a:r>
            <a:r>
              <a:rPr lang="es-MX" dirty="0" err="1" smtClean="0"/>
              <a:t>Manly</a:t>
            </a:r>
            <a:r>
              <a:rPr lang="es-MX" dirty="0" smtClean="0"/>
              <a:t> (2005)  págs. 163-175.</a:t>
            </a:r>
          </a:p>
          <a:p>
            <a:r>
              <a:rPr lang="es-MX" dirty="0" smtClean="0"/>
              <a:t>Notas en el manual de </a:t>
            </a:r>
            <a:r>
              <a:rPr lang="es-MX" dirty="0" err="1" smtClean="0"/>
              <a:t>Past</a:t>
            </a:r>
            <a:r>
              <a:rPr lang="es-MX" dirty="0" smtClean="0"/>
              <a:t> 4 (2019): págs. 105-107.</a:t>
            </a:r>
          </a:p>
          <a:p>
            <a:r>
              <a:rPr lang="es-MX" dirty="0" smtClean="0"/>
              <a:t>Para PC.ORD el libro de </a:t>
            </a:r>
            <a:r>
              <a:rPr lang="es-MX" dirty="0" err="1" smtClean="0"/>
              <a:t>Peck</a:t>
            </a:r>
            <a:r>
              <a:rPr lang="es-MX" dirty="0" smtClean="0"/>
              <a:t> (2010): págs. 84-89.</a:t>
            </a:r>
          </a:p>
          <a:p>
            <a:r>
              <a:rPr lang="es-MX" dirty="0" smtClean="0"/>
              <a:t>En línea se puede </a:t>
            </a:r>
            <a:r>
              <a:rPr lang="es-MX" smtClean="0"/>
              <a:t>usar </a:t>
            </a:r>
            <a:r>
              <a:rPr lang="es-MX" smtClean="0"/>
              <a:t>el </a:t>
            </a:r>
            <a:r>
              <a:rPr lang="es-MX" smtClean="0"/>
              <a:t>siguiente </a:t>
            </a:r>
            <a:r>
              <a:rPr lang="es-MX" smtClean="0"/>
              <a:t>enlace</a:t>
            </a:r>
            <a:r>
              <a:rPr lang="es-MX" smtClean="0"/>
              <a:t>:</a:t>
            </a:r>
            <a:r>
              <a:rPr lang="es-MX" u="sng" dirty="0">
                <a:solidFill>
                  <a:srgbClr val="660099"/>
                </a:solidFill>
                <a:hlinkClick r:id="rId2"/>
              </a:rPr>
              <a:t/>
            </a:r>
            <a:br>
              <a:rPr lang="es-MX" u="sng" dirty="0">
                <a:solidFill>
                  <a:srgbClr val="660099"/>
                </a:solidFill>
                <a:hlinkClick r:id="rId2"/>
              </a:rPr>
            </a:br>
            <a:r>
              <a:rPr lang="es-MX" dirty="0" smtClean="0">
                <a:hlinkClick r:id="rId2"/>
              </a:rPr>
              <a:t>http</a:t>
            </a:r>
            <a:r>
              <a:rPr lang="es-MX" dirty="0">
                <a:hlinkClick r:id="rId2"/>
              </a:rPr>
              <a:t>://eio.usc.es/eipc1/BASE/BASEMASTER/FORMULARIOS-PHP/MATERIALESMASTER/Mat_14_master0809multi-tema7.pdf</a:t>
            </a:r>
            <a:r>
              <a:rPr lang="es-MX" dirty="0">
                <a:solidFill>
                  <a:srgbClr val="4D5156"/>
                </a:solidFill>
                <a:latin typeface="arial" panose="020B0604020202020204" pitchFamily="34" charset="0"/>
              </a:rPr>
              <a:t/>
            </a:r>
            <a:br>
              <a:rPr lang="es-MX" dirty="0">
                <a:solidFill>
                  <a:srgbClr val="4D5156"/>
                </a:solidFill>
                <a:latin typeface="arial" panose="020B0604020202020204" pitchFamily="34" charset="0"/>
              </a:rPr>
            </a:br>
            <a:endParaRPr lang="es-MX" dirty="0"/>
          </a:p>
        </p:txBody>
      </p:sp>
    </p:spTree>
    <p:extLst>
      <p:ext uri="{BB962C8B-B14F-4D97-AF65-F5344CB8AC3E}">
        <p14:creationId xmlns:p14="http://schemas.microsoft.com/office/powerpoint/2010/main" val="8171926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Escalamiento multidimensional (EM)</a:t>
            </a:r>
            <a:endParaRPr lang="es-MX" dirty="0"/>
          </a:p>
        </p:txBody>
      </p:sp>
      <p:sp>
        <p:nvSpPr>
          <p:cNvPr id="3" name="Marcador de contenido 2"/>
          <p:cNvSpPr>
            <a:spLocks noGrp="1"/>
          </p:cNvSpPr>
          <p:nvPr>
            <p:ph idx="1"/>
          </p:nvPr>
        </p:nvSpPr>
        <p:spPr/>
        <p:txBody>
          <a:bodyPr/>
          <a:lstStyle/>
          <a:p>
            <a:r>
              <a:rPr lang="es-MX" dirty="0" smtClean="0"/>
              <a:t>El escalamiento multidimensional es una técnica basada en matrices de distancias.</a:t>
            </a:r>
          </a:p>
          <a:p>
            <a:r>
              <a:rPr lang="es-MX" dirty="0" smtClean="0"/>
              <a:t>Es un procedimiento de ordenamiento donde la intención principal es reducir </a:t>
            </a:r>
            <a:r>
              <a:rPr lang="es-MX" dirty="0" err="1" smtClean="0"/>
              <a:t>dimensionalidad</a:t>
            </a:r>
            <a:r>
              <a:rPr lang="es-MX" dirty="0" smtClean="0"/>
              <a:t>.</a:t>
            </a:r>
          </a:p>
          <a:p>
            <a:r>
              <a:rPr lang="es-MX" dirty="0" smtClean="0"/>
              <a:t>Se pretenden crear mapas en una, dos o tres dimensiones de las relaciones entre los objetos basados en la matriz de distancias.</a:t>
            </a:r>
          </a:p>
          <a:p>
            <a:r>
              <a:rPr lang="es-MX" dirty="0" smtClean="0"/>
              <a:t>Puede usar cualquier tipo de distancias (euclidiana, </a:t>
            </a:r>
            <a:r>
              <a:rPr lang="es-MX" dirty="0" err="1" smtClean="0"/>
              <a:t>Mahalanobis</a:t>
            </a:r>
            <a:r>
              <a:rPr lang="es-MX" dirty="0" smtClean="0"/>
              <a:t>, Manhattan </a:t>
            </a:r>
            <a:r>
              <a:rPr lang="es-MX" dirty="0"/>
              <a:t>e</a:t>
            </a:r>
            <a:r>
              <a:rPr lang="es-MX" dirty="0" smtClean="0"/>
              <a:t>tc..),</a:t>
            </a:r>
          </a:p>
          <a:p>
            <a:r>
              <a:rPr lang="es-MX" dirty="0" smtClean="0"/>
              <a:t>Hay dos tipos de escalamiento: métrico y no métrico.</a:t>
            </a:r>
          </a:p>
          <a:p>
            <a:endParaRPr lang="es-MX" dirty="0"/>
          </a:p>
        </p:txBody>
      </p:sp>
    </p:spTree>
    <p:extLst>
      <p:ext uri="{BB962C8B-B14F-4D97-AF65-F5344CB8AC3E}">
        <p14:creationId xmlns:p14="http://schemas.microsoft.com/office/powerpoint/2010/main" val="22777921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EM</a:t>
            </a:r>
            <a:endParaRPr lang="es-MX" dirty="0"/>
          </a:p>
        </p:txBody>
      </p:sp>
      <p:sp>
        <p:nvSpPr>
          <p:cNvPr id="3" name="Marcador de contenido 2"/>
          <p:cNvSpPr>
            <a:spLocks noGrp="1"/>
          </p:cNvSpPr>
          <p:nvPr>
            <p:ph idx="1"/>
          </p:nvPr>
        </p:nvSpPr>
        <p:spPr/>
        <p:txBody>
          <a:bodyPr/>
          <a:lstStyle/>
          <a:p>
            <a:r>
              <a:rPr lang="es-MX" dirty="0" smtClean="0"/>
              <a:t>Los algoritmos del EM tratan de poner en un sistema de coordenadas bidimensional o tridimensionales los objetos de tal forma que se mantenga el rango de las distancias originales.</a:t>
            </a:r>
          </a:p>
          <a:p>
            <a:r>
              <a:rPr lang="es-MX" dirty="0" smtClean="0"/>
              <a:t>Los rangos de las diferencias originales se deben preservar en las representaciones con menor </a:t>
            </a:r>
            <a:r>
              <a:rPr lang="es-MX" dirty="0" err="1" smtClean="0"/>
              <a:t>dimensionalidad</a:t>
            </a:r>
            <a:r>
              <a:rPr lang="es-MX" dirty="0" smtClean="0"/>
              <a:t>.</a:t>
            </a:r>
          </a:p>
          <a:p>
            <a:r>
              <a:rPr lang="es-MX" dirty="0" smtClean="0"/>
              <a:t>P. EJ : los puntos 2 y 6 son los terceros más cercanos en la matriz original (digamos 4 dimensiones), en una solución bidimensional deben ser también los terceros más cercanos.</a:t>
            </a:r>
            <a:endParaRPr lang="es-MX" dirty="0"/>
          </a:p>
        </p:txBody>
      </p:sp>
    </p:spTree>
    <p:extLst>
      <p:ext uri="{BB962C8B-B14F-4D97-AF65-F5344CB8AC3E}">
        <p14:creationId xmlns:p14="http://schemas.microsoft.com/office/powerpoint/2010/main" val="36111831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EM</a:t>
            </a:r>
            <a:endParaRPr lang="es-MX" dirty="0"/>
          </a:p>
        </p:txBody>
      </p:sp>
      <p:sp>
        <p:nvSpPr>
          <p:cNvPr id="3" name="Marcador de contenido 2"/>
          <p:cNvSpPr>
            <a:spLocks noGrp="1"/>
          </p:cNvSpPr>
          <p:nvPr>
            <p:ph idx="1"/>
          </p:nvPr>
        </p:nvSpPr>
        <p:spPr/>
        <p:txBody>
          <a:bodyPr>
            <a:normAutofit lnSpcReduction="10000"/>
          </a:bodyPr>
          <a:lstStyle/>
          <a:p>
            <a:r>
              <a:rPr lang="es-MX" dirty="0" smtClean="0"/>
              <a:t>El clásico escalamiento comienza con una matriz de distancias entre n objetos, donde </a:t>
            </a:r>
            <a:r>
              <a:rPr lang="el-GR" dirty="0" smtClean="0"/>
              <a:t>λ</a:t>
            </a:r>
            <a:r>
              <a:rPr lang="es-MX" baseline="-25000" dirty="0" err="1" smtClean="0"/>
              <a:t>ij</a:t>
            </a:r>
            <a:r>
              <a:rPr lang="es-MX" dirty="0" smtClean="0"/>
              <a:t> =es la distancia entre los objetos i y j. Los pasos del EM son los siguientes:</a:t>
            </a:r>
          </a:p>
          <a:p>
            <a:pPr lvl="1"/>
            <a:r>
              <a:rPr lang="es-MX" dirty="0" smtClean="0"/>
              <a:t>1. Se comienza con una configuración en “t” dimensiones (matriz de distancias original).</a:t>
            </a:r>
          </a:p>
          <a:p>
            <a:pPr lvl="1"/>
            <a:r>
              <a:rPr lang="es-MX" dirty="0" smtClean="0"/>
              <a:t>2. Se obtienen las distancias en las sucesivas dimensiones menores por procesos iterativos manteniendo el rango de las distancias entre puntos.</a:t>
            </a:r>
          </a:p>
          <a:p>
            <a:pPr lvl="1"/>
            <a:r>
              <a:rPr lang="es-MX" dirty="0" smtClean="0"/>
              <a:t>3. En la dimensión “t-1” las distancias entre los objetos i y j  son: </a:t>
            </a:r>
            <a:r>
              <a:rPr lang="es-MX" dirty="0" err="1" smtClean="0"/>
              <a:t>d</a:t>
            </a:r>
            <a:r>
              <a:rPr lang="es-MX" baseline="-25000" dirty="0" err="1" smtClean="0"/>
              <a:t>ij</a:t>
            </a:r>
            <a:endParaRPr lang="es-MX" baseline="-25000" dirty="0"/>
          </a:p>
          <a:p>
            <a:pPr lvl="1"/>
            <a:r>
              <a:rPr lang="es-MX" dirty="0" smtClean="0"/>
              <a:t>4. Se obtiene una regresión de </a:t>
            </a:r>
            <a:r>
              <a:rPr lang="es-MX" dirty="0" err="1" smtClean="0"/>
              <a:t>d</a:t>
            </a:r>
            <a:r>
              <a:rPr lang="es-MX" baseline="-25000" dirty="0" err="1" smtClean="0"/>
              <a:t>ij</a:t>
            </a:r>
            <a:r>
              <a:rPr lang="es-MX" baseline="-25000" dirty="0" smtClean="0"/>
              <a:t> </a:t>
            </a:r>
            <a:r>
              <a:rPr lang="es-MX" dirty="0" smtClean="0"/>
              <a:t>con</a:t>
            </a:r>
            <a:r>
              <a:rPr lang="es-MX" baseline="-25000" dirty="0" smtClean="0"/>
              <a:t> </a:t>
            </a:r>
            <a:r>
              <a:rPr lang="el-GR" dirty="0" smtClean="0"/>
              <a:t>λ</a:t>
            </a:r>
            <a:r>
              <a:rPr lang="es-MX" baseline="-25000" dirty="0" err="1"/>
              <a:t>ij</a:t>
            </a:r>
            <a:r>
              <a:rPr lang="es-MX" dirty="0"/>
              <a:t> </a:t>
            </a:r>
            <a:r>
              <a:rPr lang="es-MX" dirty="0" smtClean="0"/>
              <a:t> la cuál puede ser lineal o </a:t>
            </a:r>
            <a:r>
              <a:rPr lang="es-MX" dirty="0" err="1" smtClean="0"/>
              <a:t>polinomial</a:t>
            </a:r>
            <a:r>
              <a:rPr lang="es-MX" dirty="0" smtClean="0"/>
              <a:t> (escalamiento métrico) o </a:t>
            </a:r>
            <a:r>
              <a:rPr lang="es-MX" dirty="0" err="1" smtClean="0"/>
              <a:t>monotónica</a:t>
            </a:r>
            <a:r>
              <a:rPr lang="es-MX" dirty="0" smtClean="0"/>
              <a:t> (no métrico).</a:t>
            </a:r>
            <a:endParaRPr lang="es-MX" baseline="-25000" dirty="0"/>
          </a:p>
          <a:p>
            <a:pPr lvl="1"/>
            <a:r>
              <a:rPr lang="es-MX" dirty="0" smtClean="0"/>
              <a:t>5. Se obtiene una bondad de ajuste por medio de una medición denominada estrés y se grafican los puntos en la nueva dimensión.</a:t>
            </a:r>
            <a:endParaRPr lang="es-MX" dirty="0"/>
          </a:p>
        </p:txBody>
      </p:sp>
    </p:spTree>
    <p:extLst>
      <p:ext uri="{BB962C8B-B14F-4D97-AF65-F5344CB8AC3E}">
        <p14:creationId xmlns:p14="http://schemas.microsoft.com/office/powerpoint/2010/main" val="25894611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EM no métrico</a:t>
            </a:r>
            <a:endParaRPr lang="es-MX" dirty="0"/>
          </a:p>
        </p:txBody>
      </p:sp>
      <p:sp>
        <p:nvSpPr>
          <p:cNvPr id="3" name="Marcador de contenido 2"/>
          <p:cNvSpPr>
            <a:spLocks noGrp="1"/>
          </p:cNvSpPr>
          <p:nvPr>
            <p:ph idx="1"/>
          </p:nvPr>
        </p:nvSpPr>
        <p:spPr/>
        <p:txBody>
          <a:bodyPr>
            <a:normAutofit lnSpcReduction="10000"/>
          </a:bodyPr>
          <a:lstStyle/>
          <a:p>
            <a:r>
              <a:rPr lang="es-MX" dirty="0" smtClean="0"/>
              <a:t>El escalamiento multidimensional más utilizado es el no métrico.</a:t>
            </a:r>
          </a:p>
          <a:p>
            <a:r>
              <a:rPr lang="es-MX" dirty="0" smtClean="0"/>
              <a:t>En un EM métrico las relaciones entre </a:t>
            </a:r>
            <a:r>
              <a:rPr lang="es-MX" dirty="0"/>
              <a:t>de </a:t>
            </a:r>
            <a:r>
              <a:rPr lang="es-MX" dirty="0" err="1"/>
              <a:t>d</a:t>
            </a:r>
            <a:r>
              <a:rPr lang="es-MX" baseline="-25000" dirty="0" err="1"/>
              <a:t>ij</a:t>
            </a:r>
            <a:r>
              <a:rPr lang="es-MX" baseline="-25000" dirty="0"/>
              <a:t> </a:t>
            </a:r>
            <a:r>
              <a:rPr lang="es-MX" dirty="0"/>
              <a:t>con</a:t>
            </a:r>
            <a:r>
              <a:rPr lang="es-MX" baseline="-25000" dirty="0"/>
              <a:t> </a:t>
            </a:r>
            <a:r>
              <a:rPr lang="el-GR" dirty="0"/>
              <a:t>λ</a:t>
            </a:r>
            <a:r>
              <a:rPr lang="es-MX" baseline="-25000" dirty="0" err="1"/>
              <a:t>ij</a:t>
            </a:r>
            <a:r>
              <a:rPr lang="es-MX" dirty="0"/>
              <a:t> </a:t>
            </a:r>
            <a:r>
              <a:rPr lang="es-MX" dirty="0" smtClean="0"/>
              <a:t>se dan acorde a una regresión lineal del tipo:</a:t>
            </a:r>
          </a:p>
          <a:p>
            <a:endParaRPr lang="es-MX" dirty="0"/>
          </a:p>
          <a:p>
            <a:endParaRPr lang="es-MX" dirty="0" smtClean="0"/>
          </a:p>
          <a:p>
            <a:endParaRPr lang="es-MX" dirty="0"/>
          </a:p>
          <a:p>
            <a:r>
              <a:rPr lang="es-MX" dirty="0" smtClean="0"/>
              <a:t>En un escalamiento no métrico usamos una regresión </a:t>
            </a:r>
            <a:r>
              <a:rPr lang="es-MX" dirty="0" err="1" smtClean="0"/>
              <a:t>monotónica</a:t>
            </a:r>
            <a:r>
              <a:rPr lang="es-MX" dirty="0" smtClean="0"/>
              <a:t> que solo asume que si</a:t>
            </a:r>
            <a:r>
              <a:rPr lang="es-MX" baseline="-25000" dirty="0" smtClean="0"/>
              <a:t> </a:t>
            </a:r>
            <a:r>
              <a:rPr lang="el-GR" dirty="0"/>
              <a:t>λ</a:t>
            </a:r>
            <a:r>
              <a:rPr lang="es-MX" baseline="-25000" dirty="0" err="1"/>
              <a:t>ij</a:t>
            </a:r>
            <a:r>
              <a:rPr lang="es-MX" dirty="0"/>
              <a:t> </a:t>
            </a:r>
            <a:r>
              <a:rPr lang="es-MX" dirty="0" smtClean="0"/>
              <a:t>se incrementa</a:t>
            </a:r>
            <a:r>
              <a:rPr lang="es-MX" dirty="0"/>
              <a:t> </a:t>
            </a:r>
            <a:r>
              <a:rPr lang="es-MX" dirty="0" err="1" smtClean="0"/>
              <a:t>d</a:t>
            </a:r>
            <a:r>
              <a:rPr lang="es-MX" baseline="-25000" dirty="0" err="1" smtClean="0"/>
              <a:t>ij</a:t>
            </a:r>
            <a:r>
              <a:rPr lang="es-MX" baseline="-25000" dirty="0" smtClean="0"/>
              <a:t> </a:t>
            </a:r>
            <a:r>
              <a:rPr lang="es-MX" dirty="0" smtClean="0"/>
              <a:t>debe incrementarse o mantenerse constante, pero sin que se suponga un tipo de relación especial entre </a:t>
            </a:r>
            <a:r>
              <a:rPr lang="es-MX" dirty="0" err="1" smtClean="0"/>
              <a:t>d</a:t>
            </a:r>
            <a:r>
              <a:rPr lang="es-MX" baseline="-25000" dirty="0" err="1" smtClean="0"/>
              <a:t>ij</a:t>
            </a:r>
            <a:r>
              <a:rPr lang="es-MX" baseline="-25000" dirty="0" smtClean="0"/>
              <a:t> </a:t>
            </a:r>
            <a:r>
              <a:rPr lang="es-MX" dirty="0"/>
              <a:t>con</a:t>
            </a:r>
            <a:r>
              <a:rPr lang="es-MX" baseline="-25000" dirty="0"/>
              <a:t> </a:t>
            </a:r>
            <a:r>
              <a:rPr lang="el-GR" dirty="0"/>
              <a:t>λ</a:t>
            </a:r>
            <a:r>
              <a:rPr lang="es-MX" baseline="-25000" dirty="0" err="1"/>
              <a:t>ij</a:t>
            </a:r>
            <a:r>
              <a:rPr lang="es-MX" dirty="0"/>
              <a:t> </a:t>
            </a:r>
          </a:p>
        </p:txBody>
      </p:sp>
      <p:pic>
        <p:nvPicPr>
          <p:cNvPr id="5" name="Imagen 4" descr="Recorte de pantalla"/>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33511" y="3248521"/>
            <a:ext cx="6115548" cy="1051719"/>
          </a:xfrm>
          <a:prstGeom prst="rect">
            <a:avLst/>
          </a:prstGeom>
        </p:spPr>
      </p:pic>
    </p:spTree>
    <p:extLst>
      <p:ext uri="{BB962C8B-B14F-4D97-AF65-F5344CB8AC3E}">
        <p14:creationId xmlns:p14="http://schemas.microsoft.com/office/powerpoint/2010/main" val="12486550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EM no métrico</a:t>
            </a:r>
            <a:endParaRPr lang="es-MX" dirty="0"/>
          </a:p>
        </p:txBody>
      </p:sp>
      <p:sp>
        <p:nvSpPr>
          <p:cNvPr id="3" name="Marcador de contenido 2"/>
          <p:cNvSpPr>
            <a:spLocks noGrp="1"/>
          </p:cNvSpPr>
          <p:nvPr>
            <p:ph idx="1"/>
          </p:nvPr>
        </p:nvSpPr>
        <p:spPr/>
        <p:txBody>
          <a:bodyPr/>
          <a:lstStyle/>
          <a:p>
            <a:r>
              <a:rPr lang="es-MX" dirty="0" smtClean="0"/>
              <a:t>Las distancias ajustadas obtenidas de la regresión (métrica o no métrica) se denominan disparidades  donde en el caso de una regresión lineal serían:                                  tratando de que las disparidades sean lo más cercana a las distancias originales.</a:t>
            </a:r>
          </a:p>
          <a:p>
            <a:r>
              <a:rPr lang="es-MX" dirty="0" smtClean="0"/>
              <a:t>La bondad de ajuate entre la configuración de distancias y las disparidades se miden por un estadístico denominado estrés, siendo uno de los más utilizados el de </a:t>
            </a:r>
            <a:r>
              <a:rPr lang="es-MX" dirty="0" err="1" smtClean="0"/>
              <a:t>Kruskal</a:t>
            </a:r>
            <a:r>
              <a:rPr lang="es-MX" dirty="0" smtClean="0"/>
              <a:t>:</a:t>
            </a:r>
          </a:p>
        </p:txBody>
      </p:sp>
      <p:pic>
        <p:nvPicPr>
          <p:cNvPr id="6" name="Imagen 5" descr="Recorte de pantalla"/>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4844" y="2661691"/>
            <a:ext cx="1900762" cy="408887"/>
          </a:xfrm>
          <a:prstGeom prst="rect">
            <a:avLst/>
          </a:prstGeom>
        </p:spPr>
      </p:pic>
      <p:pic>
        <p:nvPicPr>
          <p:cNvPr id="7" name="Imagen 6" descr="Recorte de pantalla"/>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78986" y="4857694"/>
            <a:ext cx="3410426" cy="800212"/>
          </a:xfrm>
          <a:prstGeom prst="rect">
            <a:avLst/>
          </a:prstGeom>
        </p:spPr>
      </p:pic>
    </p:spTree>
    <p:extLst>
      <p:ext uri="{BB962C8B-B14F-4D97-AF65-F5344CB8AC3E}">
        <p14:creationId xmlns:p14="http://schemas.microsoft.com/office/powerpoint/2010/main" val="38417721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EM</a:t>
            </a:r>
            <a:endParaRPr lang="es-MX" dirty="0"/>
          </a:p>
        </p:txBody>
      </p:sp>
      <p:sp>
        <p:nvSpPr>
          <p:cNvPr id="3" name="Marcador de contenido 2"/>
          <p:cNvSpPr>
            <a:spLocks noGrp="1"/>
          </p:cNvSpPr>
          <p:nvPr>
            <p:ph idx="1"/>
          </p:nvPr>
        </p:nvSpPr>
        <p:spPr/>
        <p:txBody>
          <a:bodyPr/>
          <a:lstStyle/>
          <a:p>
            <a:r>
              <a:rPr lang="es-MX" dirty="0" smtClean="0"/>
              <a:t>El término estrés indica el grado en que una configuración espacial de puntos tiene que estresarse para obtener las distancias originales </a:t>
            </a:r>
            <a:r>
              <a:rPr lang="es-MX" baseline="-25000" dirty="0" smtClean="0"/>
              <a:t> </a:t>
            </a:r>
            <a:r>
              <a:rPr lang="el-GR" dirty="0"/>
              <a:t>λ</a:t>
            </a:r>
            <a:r>
              <a:rPr lang="es-MX" baseline="-25000" dirty="0" err="1"/>
              <a:t>ij</a:t>
            </a:r>
            <a:r>
              <a:rPr lang="es-MX" dirty="0"/>
              <a:t> </a:t>
            </a:r>
            <a:endParaRPr lang="es-MX" dirty="0" smtClean="0"/>
          </a:p>
          <a:p>
            <a:r>
              <a:rPr lang="es-MX" dirty="0" smtClean="0"/>
              <a:t>Finalmente las coordenadas de los puntos se modifican ligeramente (sin cambiar los rangos) tratando de reducir el estrés. Este procedimiento se repite sucesivamente hasta que el estrés no se pueda reducir más.</a:t>
            </a:r>
          </a:p>
          <a:p>
            <a:r>
              <a:rPr lang="es-MX" dirty="0" smtClean="0"/>
              <a:t>Valores de estrés bajos (entre 0 y 1) son los deseados.</a:t>
            </a:r>
          </a:p>
          <a:p>
            <a:r>
              <a:rPr lang="es-MX" dirty="0" smtClean="0"/>
              <a:t>En el EM no métrico las distancias absolutas no son consideradas.</a:t>
            </a:r>
            <a:endParaRPr lang="es-MX" dirty="0"/>
          </a:p>
        </p:txBody>
      </p:sp>
    </p:spTree>
    <p:extLst>
      <p:ext uri="{BB962C8B-B14F-4D97-AF65-F5344CB8AC3E}">
        <p14:creationId xmlns:p14="http://schemas.microsoft.com/office/powerpoint/2010/main" val="30807369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r>
              <a:rPr lang="es-MX" dirty="0" smtClean="0"/>
              <a:t>EM</a:t>
            </a:r>
            <a:endParaRPr lang="es-MX" dirty="0"/>
          </a:p>
        </p:txBody>
      </p:sp>
      <p:sp>
        <p:nvSpPr>
          <p:cNvPr id="5" name="Marcador de contenido 4"/>
          <p:cNvSpPr>
            <a:spLocks noGrp="1"/>
          </p:cNvSpPr>
          <p:nvPr>
            <p:ph sz="half" idx="1"/>
          </p:nvPr>
        </p:nvSpPr>
        <p:spPr/>
        <p:txBody>
          <a:bodyPr/>
          <a:lstStyle/>
          <a:p>
            <a:r>
              <a:rPr lang="es-MX" dirty="0" smtClean="0"/>
              <a:t>Si graficáramos el estrés con respecto a las dimensiones encontraríamos una gráfica descendente.</a:t>
            </a:r>
          </a:p>
          <a:p>
            <a:r>
              <a:rPr lang="es-MX" dirty="0" smtClean="0"/>
              <a:t>EN PCORD se puede ver esta gráfica.</a:t>
            </a:r>
          </a:p>
          <a:p>
            <a:r>
              <a:rPr lang="es-MX" dirty="0" smtClean="0"/>
              <a:t>En PAST se nos presenta el estrés para las soluciones en 2d y 3d </a:t>
            </a:r>
            <a:endParaRPr lang="es-MX" dirty="0"/>
          </a:p>
        </p:txBody>
      </p:sp>
      <p:pic>
        <p:nvPicPr>
          <p:cNvPr id="7" name="Marcador de contenido 6" descr="Recorte de pantalla"/>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6683022" y="2336799"/>
            <a:ext cx="4633323" cy="3034605"/>
          </a:xfrm>
        </p:spPr>
      </p:pic>
      <p:cxnSp>
        <p:nvCxnSpPr>
          <p:cNvPr id="9" name="Conector recto de flecha 8"/>
          <p:cNvCxnSpPr/>
          <p:nvPr/>
        </p:nvCxnSpPr>
        <p:spPr>
          <a:xfrm flipV="1">
            <a:off x="5057422" y="3770489"/>
            <a:ext cx="2111022" cy="24835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53621242"/>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134</TotalTime>
  <Words>972</Words>
  <Application>Microsoft Office PowerPoint</Application>
  <PresentationFormat>Panorámica</PresentationFormat>
  <Paragraphs>67</Paragraphs>
  <Slides>16</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16</vt:i4>
      </vt:variant>
    </vt:vector>
  </HeadingPairs>
  <TitlesOfParts>
    <vt:vector size="21" baseType="lpstr">
      <vt:lpstr>Arial</vt:lpstr>
      <vt:lpstr>Arial</vt:lpstr>
      <vt:lpstr>Calibri</vt:lpstr>
      <vt:lpstr>Calibri Light</vt:lpstr>
      <vt:lpstr>Tema de Office</vt:lpstr>
      <vt:lpstr>Escalamiento multidimensional</vt:lpstr>
      <vt:lpstr>Escalamiento Multidimensional (EM).</vt:lpstr>
      <vt:lpstr>Escalamiento multidimensional (EM)</vt:lpstr>
      <vt:lpstr>EM</vt:lpstr>
      <vt:lpstr>EM</vt:lpstr>
      <vt:lpstr>EM no métrico</vt:lpstr>
      <vt:lpstr>EM no métrico</vt:lpstr>
      <vt:lpstr>EM</vt:lpstr>
      <vt:lpstr>EM</vt:lpstr>
      <vt:lpstr>EM</vt:lpstr>
      <vt:lpstr>EM en PAST</vt:lpstr>
      <vt:lpstr>EM. PAST</vt:lpstr>
      <vt:lpstr>EM en PAST</vt:lpstr>
      <vt:lpstr>EM solución bidimensional</vt:lpstr>
      <vt:lpstr>EM solución 3d</vt:lpstr>
      <vt:lpstr>TAREA EM</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Escalamiento multidimensional</dc:title>
  <dc:creator>524421492584</dc:creator>
  <cp:lastModifiedBy>524421492584</cp:lastModifiedBy>
  <cp:revision>24</cp:revision>
  <dcterms:created xsi:type="dcterms:W3CDTF">2020-05-25T22:39:10Z</dcterms:created>
  <dcterms:modified xsi:type="dcterms:W3CDTF">2020-05-28T17:28:19Z</dcterms:modified>
</cp:coreProperties>
</file>