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7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16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5BDF-56BC-4E53-96BE-10061DE28789}" type="datetimeFigureOut">
              <a:rPr lang="es-MX" smtClean="0"/>
              <a:t>18/10/20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A7C22-5288-4282-869A-F4C181C978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6383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5BDF-56BC-4E53-96BE-10061DE28789}" type="datetimeFigureOut">
              <a:rPr lang="es-MX" smtClean="0"/>
              <a:t>18/10/20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A7C22-5288-4282-869A-F4C181C978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5183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5BDF-56BC-4E53-96BE-10061DE28789}" type="datetimeFigureOut">
              <a:rPr lang="es-MX" smtClean="0"/>
              <a:t>18/10/20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A7C22-5288-4282-869A-F4C181C978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2258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5BDF-56BC-4E53-96BE-10061DE28789}" type="datetimeFigureOut">
              <a:rPr lang="es-MX" smtClean="0"/>
              <a:t>18/10/20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A7C22-5288-4282-869A-F4C181C978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52365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5BDF-56BC-4E53-96BE-10061DE28789}" type="datetimeFigureOut">
              <a:rPr lang="es-MX" smtClean="0"/>
              <a:t>18/10/20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A7C22-5288-4282-869A-F4C181C978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295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5BDF-56BC-4E53-96BE-10061DE28789}" type="datetimeFigureOut">
              <a:rPr lang="es-MX" smtClean="0"/>
              <a:t>18/10/20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A7C22-5288-4282-869A-F4C181C978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8664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5BDF-56BC-4E53-96BE-10061DE28789}" type="datetimeFigureOut">
              <a:rPr lang="es-MX" smtClean="0"/>
              <a:t>18/10/20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A7C22-5288-4282-869A-F4C181C978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4826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5BDF-56BC-4E53-96BE-10061DE28789}" type="datetimeFigureOut">
              <a:rPr lang="es-MX" smtClean="0"/>
              <a:t>18/10/20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A7C22-5288-4282-869A-F4C181C978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7959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5BDF-56BC-4E53-96BE-10061DE28789}" type="datetimeFigureOut">
              <a:rPr lang="es-MX" smtClean="0"/>
              <a:t>18/10/20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A7C22-5288-4282-869A-F4C181C978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32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5BDF-56BC-4E53-96BE-10061DE28789}" type="datetimeFigureOut">
              <a:rPr lang="es-MX" smtClean="0"/>
              <a:t>18/10/20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A7C22-5288-4282-869A-F4C181C978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0280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5BDF-56BC-4E53-96BE-10061DE28789}" type="datetimeFigureOut">
              <a:rPr lang="es-MX" smtClean="0"/>
              <a:t>18/10/20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A7C22-5288-4282-869A-F4C181C978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5789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5BDF-56BC-4E53-96BE-10061DE28789}" type="datetimeFigureOut">
              <a:rPr lang="es-MX" smtClean="0"/>
              <a:t>18/10/20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A7C22-5288-4282-869A-F4C181C978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6861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tmp"/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tmp"/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tmp"/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halweb.uc3m.es/esp/Personal/personas/jmmarin/esp/AMult/tema4am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Análisis de Factores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Humberto </a:t>
            </a:r>
            <a:r>
              <a:rPr lang="es-MX" dirty="0" err="1"/>
              <a:t>Suzán</a:t>
            </a:r>
            <a:r>
              <a:rPr lang="es-MX" dirty="0"/>
              <a:t> </a:t>
            </a:r>
            <a:r>
              <a:rPr lang="es-MX" dirty="0" err="1"/>
              <a:t>Azpiri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481933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4241"/>
          </a:xfrm>
        </p:spPr>
        <p:txBody>
          <a:bodyPr>
            <a:normAutofit fontScale="90000"/>
          </a:bodyPr>
          <a:lstStyle/>
          <a:p>
            <a:r>
              <a:rPr lang="es-MX" dirty="0"/>
              <a:t>AF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/>
              <a:t>Las ecuaciones quedan:</a:t>
            </a: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r>
              <a:rPr lang="es-MX" dirty="0"/>
              <a:t>Donde </a:t>
            </a:r>
          </a:p>
        </p:txBody>
      </p:sp>
      <p:pic>
        <p:nvPicPr>
          <p:cNvPr id="4" name="Imagen 3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378" y="1044318"/>
            <a:ext cx="6495832" cy="5117928"/>
          </a:xfrm>
          <a:prstGeom prst="rect">
            <a:avLst/>
          </a:prstGeom>
        </p:spPr>
      </p:pic>
      <p:pic>
        <p:nvPicPr>
          <p:cNvPr id="5" name="Imagen 4" descr="Recorte de pantall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8879" y="5476295"/>
            <a:ext cx="1679252" cy="763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918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3451"/>
          </a:xfrm>
        </p:spPr>
        <p:txBody>
          <a:bodyPr/>
          <a:lstStyle/>
          <a:p>
            <a:r>
              <a:rPr lang="es-MX" dirty="0"/>
              <a:t>AF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148576"/>
            <a:ext cx="10515600" cy="5028387"/>
          </a:xfrm>
        </p:spPr>
        <p:txBody>
          <a:bodyPr/>
          <a:lstStyle/>
          <a:p>
            <a:r>
              <a:rPr lang="es-MX" dirty="0"/>
              <a:t>Después de la rotación la nueva solución queda:</a:t>
            </a: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r>
              <a:rPr lang="es-MX" dirty="0"/>
              <a:t>La interpretación se da igual que con el ACP.</a:t>
            </a:r>
          </a:p>
        </p:txBody>
      </p:sp>
      <p:pic>
        <p:nvPicPr>
          <p:cNvPr id="4" name="Imagen 3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120" y="1754118"/>
            <a:ext cx="5021958" cy="282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865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AF en PAST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PAST da automáticamente la rotación de los factores por el procedimiento VARIMAX posterior a la obtención de los componentes.</a:t>
            </a:r>
          </a:p>
          <a:p>
            <a:r>
              <a:rPr lang="es-MX" dirty="0"/>
              <a:t>Hay que indicar que no se encuentra una variable ambiental en la primera columna pues el procedimiento es específico para un método de ordenamiento CAB.</a:t>
            </a:r>
          </a:p>
          <a:p>
            <a:r>
              <a:rPr lang="es-MX" dirty="0"/>
              <a:t>Como ejemplo tomen los datos de la base de datos iris, y considerando las 4 variables solo para la especie </a:t>
            </a:r>
            <a:r>
              <a:rPr lang="es-MX" i="1" dirty="0"/>
              <a:t>Iris </a:t>
            </a:r>
            <a:r>
              <a:rPr lang="es-MX" i="1" dirty="0" err="1"/>
              <a:t>setosa</a:t>
            </a:r>
            <a:r>
              <a:rPr lang="es-MX" i="1" dirty="0"/>
              <a:t> </a:t>
            </a:r>
            <a:r>
              <a:rPr lang="es-MX" dirty="0"/>
              <a:t>tenemos:</a:t>
            </a:r>
          </a:p>
        </p:txBody>
      </p:sp>
    </p:spTree>
    <p:extLst>
      <p:ext uri="{BB962C8B-B14F-4D97-AF65-F5344CB8AC3E}">
        <p14:creationId xmlns:p14="http://schemas.microsoft.com/office/powerpoint/2010/main" val="28373558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AF en PAST</a:t>
            </a:r>
          </a:p>
        </p:txBody>
      </p:sp>
      <p:pic>
        <p:nvPicPr>
          <p:cNvPr id="6" name="Marcador de contenido 5" descr="Warn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0141" y="4336611"/>
            <a:ext cx="3219899" cy="1419423"/>
          </a:xfrm>
        </p:spPr>
      </p:pic>
      <p:sp>
        <p:nvSpPr>
          <p:cNvPr id="8" name="CuadroTexto 7"/>
          <p:cNvSpPr txBox="1"/>
          <p:nvPr/>
        </p:nvSpPr>
        <p:spPr>
          <a:xfrm flipH="1">
            <a:off x="6821657" y="1820688"/>
            <a:ext cx="33539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MX" dirty="0"/>
              <a:t>Señalar las 4 columnas y en multivariados seleccionar multivariado.</a:t>
            </a:r>
          </a:p>
          <a:p>
            <a:pPr marL="342900" indent="-342900">
              <a:buAutoNum type="arabicPeriod"/>
            </a:pPr>
            <a:r>
              <a:rPr lang="es-MX" dirty="0"/>
              <a:t>Señalar no en los datos ambientales</a:t>
            </a:r>
          </a:p>
        </p:txBody>
      </p:sp>
      <p:pic>
        <p:nvPicPr>
          <p:cNvPr id="9" name="Imagen 8" descr="Untitle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5586"/>
            <a:ext cx="4480132" cy="4728840"/>
          </a:xfrm>
          <a:prstGeom prst="rect">
            <a:avLst/>
          </a:prstGeom>
        </p:spPr>
      </p:pic>
      <p:cxnSp>
        <p:nvCxnSpPr>
          <p:cNvPr id="11" name="Conector recto de flecha 10"/>
          <p:cNvCxnSpPr/>
          <p:nvPr/>
        </p:nvCxnSpPr>
        <p:spPr>
          <a:xfrm flipH="1" flipV="1">
            <a:off x="1770185" y="1690688"/>
            <a:ext cx="4970584" cy="360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>
            <a:off x="7672754" y="2965938"/>
            <a:ext cx="1998784" cy="24266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44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AF en PAST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Seleccionar el numero de factores (en este caso 1).</a:t>
            </a:r>
          </a:p>
          <a:p>
            <a:r>
              <a:rPr lang="es-MX" dirty="0"/>
              <a:t>Ver el </a:t>
            </a:r>
            <a:r>
              <a:rPr lang="es-MX" dirty="0" err="1"/>
              <a:t>Scater</a:t>
            </a:r>
            <a:r>
              <a:rPr lang="es-MX" dirty="0"/>
              <a:t> </a:t>
            </a:r>
            <a:r>
              <a:rPr lang="es-MX" dirty="0" err="1"/>
              <a:t>Plot</a:t>
            </a:r>
            <a:r>
              <a:rPr lang="es-MX" dirty="0"/>
              <a:t> y analizar de la misma forma que en el ACP.</a:t>
            </a:r>
          </a:p>
          <a:p>
            <a:pPr lvl="1"/>
            <a:r>
              <a:rPr lang="es-MX" dirty="0"/>
              <a:t>En este caso el primer factor es el de mayor peso</a:t>
            </a:r>
          </a:p>
        </p:txBody>
      </p:sp>
      <p:pic>
        <p:nvPicPr>
          <p:cNvPr id="4" name="Imagen 3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1284" y="3514440"/>
            <a:ext cx="3629056" cy="2662523"/>
          </a:xfrm>
          <a:prstGeom prst="rect">
            <a:avLst/>
          </a:prstGeom>
        </p:spPr>
      </p:pic>
      <p:pic>
        <p:nvPicPr>
          <p:cNvPr id="5" name="Imagen 4" descr="CABFAC factor analysi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3388209"/>
            <a:ext cx="3815862" cy="2788754"/>
          </a:xfrm>
          <a:prstGeom prst="rect">
            <a:avLst/>
          </a:prstGeom>
        </p:spPr>
      </p:pic>
      <p:cxnSp>
        <p:nvCxnSpPr>
          <p:cNvPr id="7" name="Conector recto de flecha 6"/>
          <p:cNvCxnSpPr/>
          <p:nvPr/>
        </p:nvCxnSpPr>
        <p:spPr>
          <a:xfrm flipH="1">
            <a:off x="2438400" y="3130062"/>
            <a:ext cx="4021015" cy="762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42213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3451"/>
          </a:xfrm>
        </p:spPr>
        <p:txBody>
          <a:bodyPr/>
          <a:lstStyle/>
          <a:p>
            <a:r>
              <a:rPr lang="es-MX" dirty="0"/>
              <a:t>AF en PAST</a:t>
            </a:r>
          </a:p>
        </p:txBody>
      </p:sp>
      <p:pic>
        <p:nvPicPr>
          <p:cNvPr id="4" name="Marcador de contenido 3" descr="CABFAC factor analysis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3022" y="2397946"/>
            <a:ext cx="4830778" cy="3530488"/>
          </a:xfrm>
        </p:spPr>
      </p:pic>
      <p:pic>
        <p:nvPicPr>
          <p:cNvPr id="5" name="Imagen 4" descr="CABFAC factor analysi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315" y="2397947"/>
            <a:ext cx="4830778" cy="3530488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838200" y="1279810"/>
            <a:ext cx="9008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Podemos analizar las correlaciones de las variables originales con el factor.</a:t>
            </a:r>
          </a:p>
          <a:p>
            <a:r>
              <a:rPr lang="es-MX" dirty="0"/>
              <a:t>En este caso la primera variable es la de mayor peso y la segunda tiene correlación negativa.</a:t>
            </a:r>
          </a:p>
        </p:txBody>
      </p:sp>
    </p:spTree>
    <p:extLst>
      <p:ext uri="{BB962C8B-B14F-4D97-AF65-F5344CB8AC3E}">
        <p14:creationId xmlns:p14="http://schemas.microsoft.com/office/powerpoint/2010/main" val="3136841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AF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El análisis de factores implica datos transformados y un modelo estadístico. Como primera aproximación es preferible el uso de ACP.</a:t>
            </a:r>
          </a:p>
          <a:p>
            <a:r>
              <a:rPr lang="es-MX" dirty="0"/>
              <a:t>Se ha utilizado mayormente en ciencias sociales.</a:t>
            </a:r>
          </a:p>
          <a:p>
            <a:r>
              <a:rPr lang="es-MX" dirty="0"/>
              <a:t>Tarea:</a:t>
            </a:r>
          </a:p>
          <a:p>
            <a:r>
              <a:rPr lang="es-MX" dirty="0"/>
              <a:t>Con la base de datos jarrones (cuya explicación de los datos está en la página 87 y88 del </a:t>
            </a:r>
            <a:r>
              <a:rPr lang="es-MX" dirty="0" err="1"/>
              <a:t>Manly</a:t>
            </a:r>
            <a:r>
              <a:rPr lang="es-MX" dirty="0"/>
              <a:t> (2005), realizar un ACP y posteriormente el Análisis de factores comparando </a:t>
            </a:r>
            <a:r>
              <a:rPr lang="es-MX"/>
              <a:t>ambos resultados.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82997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PROCEDIMIENTO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El tema se encuentra descrito en el capítulo 7 de </a:t>
            </a:r>
            <a:r>
              <a:rPr lang="es-MX" dirty="0" err="1"/>
              <a:t>Manly</a:t>
            </a:r>
            <a:r>
              <a:rPr lang="es-MX" dirty="0"/>
              <a:t> (2005), páginas 91 a 104.</a:t>
            </a:r>
          </a:p>
          <a:p>
            <a:r>
              <a:rPr lang="es-MX" dirty="0"/>
              <a:t>El apoyo referencial en el manual de </a:t>
            </a:r>
            <a:r>
              <a:rPr lang="es-MX" dirty="0" err="1"/>
              <a:t>Past</a:t>
            </a:r>
            <a:r>
              <a:rPr lang="es-MX" dirty="0"/>
              <a:t> es muy limitado pues la prueba se condiciona a un análisis muy específico. (Manual de Past4, Página 112).</a:t>
            </a:r>
          </a:p>
          <a:p>
            <a:r>
              <a:rPr lang="es-MX" dirty="0"/>
              <a:t>Se usará el archivo países n libro, siguiendo el texto de </a:t>
            </a:r>
            <a:r>
              <a:rPr lang="es-MX" dirty="0" err="1"/>
              <a:t>Manly</a:t>
            </a:r>
            <a:r>
              <a:rPr lang="es-MX" dirty="0"/>
              <a:t>,</a:t>
            </a:r>
          </a:p>
          <a:p>
            <a:r>
              <a:rPr lang="es-MX" dirty="0"/>
              <a:t>La tarea se realizará parcialmente en </a:t>
            </a:r>
            <a:r>
              <a:rPr lang="es-MX" dirty="0" err="1"/>
              <a:t>Past</a:t>
            </a:r>
            <a:r>
              <a:rPr lang="es-MX" dirty="0"/>
              <a:t> donde solamente se ejecuta la rotación VARIMAX.</a:t>
            </a:r>
          </a:p>
          <a:p>
            <a:pPr marL="0" indent="0">
              <a:buNone/>
            </a:pP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99410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Procedimiento</a:t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Al terminar la contingencia se verá el procedimiento en JMP donde hay más opciones de rotación .</a:t>
            </a:r>
          </a:p>
          <a:p>
            <a:r>
              <a:rPr lang="es-MX" dirty="0"/>
              <a:t>En “R” hay un procedimiento para análisis de factores asociado a ACP.</a:t>
            </a:r>
          </a:p>
          <a:p>
            <a:r>
              <a:rPr lang="es-MX" dirty="0"/>
              <a:t>La tarea será con los datos de jarrones.</a:t>
            </a:r>
          </a:p>
          <a:p>
            <a:r>
              <a:rPr lang="es-MX" dirty="0"/>
              <a:t>Se puede consultar en línea el análisis de factores en el  siguiente </a:t>
            </a:r>
            <a:r>
              <a:rPr lang="es-MX" dirty="0" err="1"/>
              <a:t>enlace:</a:t>
            </a:r>
            <a:r>
              <a:rPr lang="es-MX" dirty="0" err="1">
                <a:hlinkClick r:id="rId2"/>
              </a:rPr>
              <a:t>http</a:t>
            </a:r>
            <a:r>
              <a:rPr lang="es-MX" dirty="0">
                <a:hlinkClick r:id="rId2"/>
              </a:rPr>
              <a:t>://halweb.uc3m.es/</a:t>
            </a:r>
            <a:r>
              <a:rPr lang="es-MX" dirty="0" err="1">
                <a:hlinkClick r:id="rId2"/>
              </a:rPr>
              <a:t>esp</a:t>
            </a:r>
            <a:r>
              <a:rPr lang="es-MX" dirty="0">
                <a:hlinkClick r:id="rId2"/>
              </a:rPr>
              <a:t>/Personal/personas/</a:t>
            </a:r>
            <a:r>
              <a:rPr lang="es-MX" dirty="0" err="1">
                <a:hlinkClick r:id="rId2"/>
              </a:rPr>
              <a:t>jmmarin</a:t>
            </a:r>
            <a:r>
              <a:rPr lang="es-MX" dirty="0">
                <a:hlinkClick r:id="rId2"/>
              </a:rPr>
              <a:t>/</a:t>
            </a:r>
            <a:r>
              <a:rPr lang="es-MX" dirty="0" err="1">
                <a:hlinkClick r:id="rId2"/>
              </a:rPr>
              <a:t>esp</a:t>
            </a:r>
            <a:r>
              <a:rPr lang="es-MX" dirty="0">
                <a:hlinkClick r:id="rId2"/>
              </a:rPr>
              <a:t>/</a:t>
            </a:r>
            <a:r>
              <a:rPr lang="es-MX" dirty="0" err="1">
                <a:hlinkClick r:id="rId2"/>
              </a:rPr>
              <a:t>AMult</a:t>
            </a:r>
            <a:r>
              <a:rPr lang="es-MX" dirty="0">
                <a:hlinkClick r:id="rId2"/>
              </a:rPr>
              <a:t>/tema4am.pdf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4067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Modelo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s-MX" dirty="0"/>
                  <a:t>El análisis de Factores tiene objetivos similares al de Componentes Principales, pero a diferencia del ACP el análisis de factores involucra un modelo estadístico (p.ej. Regresión múltiple).</a:t>
                </a:r>
              </a:p>
              <a:p>
                <a:r>
                  <a:rPr lang="es-MX" dirty="0"/>
                  <a:t>Se origina en Psicología donde tratan de describir en una nueva variable de interés (p.ej. Inteligencia) el comportamiento de diversas variables originales.</a:t>
                </a:r>
              </a:p>
              <a:p>
                <a:r>
                  <a:rPr lang="es-MX" dirty="0"/>
                  <a:t>Consideramos un conjunto de p variables observadas x’= (x</a:t>
                </a:r>
                <a:r>
                  <a:rPr lang="es-MX" baseline="-25000" dirty="0"/>
                  <a:t>1</a:t>
                </a:r>
                <a:r>
                  <a:rPr lang="es-MX" dirty="0"/>
                  <a:t>, x</a:t>
                </a:r>
                <a:r>
                  <a:rPr lang="es-MX" baseline="-25000" dirty="0"/>
                  <a:t>2</a:t>
                </a:r>
                <a:r>
                  <a:rPr lang="es-MX" dirty="0"/>
                  <a:t>,...,</a:t>
                </a:r>
                <a:r>
                  <a:rPr lang="es-MX" dirty="0" err="1"/>
                  <a:t>x</a:t>
                </a:r>
                <a:r>
                  <a:rPr lang="es-MX" baseline="-25000" dirty="0" err="1"/>
                  <a:t>p</a:t>
                </a:r>
                <a:r>
                  <a:rPr lang="es-MX" dirty="0"/>
                  <a:t>) que se asume relacionadas con un número dado de variables latentes f</a:t>
                </a:r>
                <a:r>
                  <a:rPr lang="es-MX" baseline="-25000" dirty="0"/>
                  <a:t>1</a:t>
                </a:r>
                <a:r>
                  <a:rPr lang="es-MX" dirty="0"/>
                  <a:t>, f</a:t>
                </a:r>
                <a:r>
                  <a:rPr lang="es-MX" baseline="-25000" dirty="0"/>
                  <a:t>2</a:t>
                </a:r>
                <a:r>
                  <a:rPr lang="es-MX" dirty="0"/>
                  <a:t>,...,</a:t>
                </a:r>
                <a:r>
                  <a:rPr lang="es-MX" dirty="0" err="1"/>
                  <a:t>f</a:t>
                </a:r>
                <a:r>
                  <a:rPr lang="es-MX" baseline="-25000" dirty="0" err="1"/>
                  <a:t>k</a:t>
                </a:r>
                <a:r>
                  <a:rPr lang="es-MX" dirty="0"/>
                  <a:t>, donde k </a:t>
                </a:r>
                <a14:m>
                  <m:oMath xmlns:m="http://schemas.openxmlformats.org/officeDocument/2006/math">
                    <m:r>
                      <a:rPr lang="es-MX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s-MX" dirty="0"/>
                  <a:t> p</a:t>
                </a:r>
              </a:p>
              <a:p>
                <a:r>
                  <a:rPr lang="es-MX" dirty="0"/>
                  <a:t>Estas variables latentes son los factores.</a:t>
                </a:r>
              </a:p>
            </p:txBody>
          </p:sp>
        </mc:Choice>
        <mc:Fallback>
          <p:sp>
            <p:nvSpPr>
              <p:cNvPr id="3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2326" r="-1206" b="-2907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8998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9568"/>
          </a:xfrm>
        </p:spPr>
        <p:txBody>
          <a:bodyPr/>
          <a:lstStyle/>
          <a:p>
            <a:r>
              <a:rPr lang="es-MX" dirty="0"/>
              <a:t>Calculo de factores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24181"/>
            <a:ext cx="10515600" cy="4351338"/>
          </a:xfrm>
        </p:spPr>
        <p:txBody>
          <a:bodyPr/>
          <a:lstStyle/>
          <a:p>
            <a:r>
              <a:rPr lang="es-MX" dirty="0"/>
              <a:t>La relación de variables originales y factores se da de la siguiente forma:</a:t>
            </a:r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4" name="Imagen 3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370" y="2286000"/>
            <a:ext cx="7746803" cy="3609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21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1080"/>
          </a:xfrm>
        </p:spPr>
        <p:txBody>
          <a:bodyPr/>
          <a:lstStyle/>
          <a:p>
            <a:r>
              <a:rPr lang="es-MX" dirty="0"/>
              <a:t>Modelo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659479"/>
            <a:ext cx="10515600" cy="4351338"/>
          </a:xfrm>
        </p:spPr>
        <p:txBody>
          <a:bodyPr/>
          <a:lstStyle/>
          <a:p>
            <a:r>
              <a:rPr lang="es-MX" dirty="0"/>
              <a:t> Los </a:t>
            </a:r>
            <a:r>
              <a:rPr lang="es-MX" dirty="0" err="1"/>
              <a:t>λ</a:t>
            </a:r>
            <a:r>
              <a:rPr lang="es-MX" baseline="-25000" dirty="0" err="1"/>
              <a:t>ij</a:t>
            </a:r>
            <a:r>
              <a:rPr lang="es-MX" dirty="0"/>
              <a:t> son los pesos factoriales que muestran como cada x</a:t>
            </a:r>
            <a:r>
              <a:rPr lang="es-MX" baseline="-25000" dirty="0"/>
              <a:t>i</a:t>
            </a:r>
            <a:r>
              <a:rPr lang="es-MX" dirty="0"/>
              <a:t> depende de factores comunes y se usan para interpretar los factores.</a:t>
            </a:r>
          </a:p>
          <a:p>
            <a:r>
              <a:rPr lang="es-MX" dirty="0"/>
              <a:t>Los factores no se encuentran correlacionados entre si.</a:t>
            </a:r>
          </a:p>
          <a:p>
            <a:r>
              <a:rPr lang="es-MX" dirty="0"/>
              <a:t>Dado que los factores no son observables, se puede fijar arbitrariamente su media en 0 y su varianza en 1.</a:t>
            </a:r>
          </a:p>
          <a:p>
            <a:endParaRPr lang="es-MX" dirty="0"/>
          </a:p>
        </p:txBody>
      </p:sp>
      <p:pic>
        <p:nvPicPr>
          <p:cNvPr id="5" name="Imagen 4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1863" y="4014439"/>
            <a:ext cx="9051204" cy="2297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92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4963"/>
          </a:xfrm>
        </p:spPr>
        <p:txBody>
          <a:bodyPr/>
          <a:lstStyle/>
          <a:p>
            <a:r>
              <a:rPr lang="es-MX" dirty="0"/>
              <a:t>AF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253330"/>
            <a:ext cx="10515600" cy="4969049"/>
          </a:xfrm>
        </p:spPr>
        <p:txBody>
          <a:bodyPr/>
          <a:lstStyle/>
          <a:p>
            <a:r>
              <a:rPr lang="es-MX" dirty="0"/>
              <a:t>En el análisis de factores (AF) a diferencia del ACP uno sabe cuantos factores quieren analizarse.</a:t>
            </a:r>
          </a:p>
          <a:p>
            <a:r>
              <a:rPr lang="es-MX" dirty="0"/>
              <a:t>En primera instancia se ven los pesos de los factores quedando:</a:t>
            </a: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r>
              <a:rPr lang="es-MX" dirty="0"/>
              <a:t>En la mayoría de los casos se usa el ACP como la primera aproximación al AF.</a:t>
            </a:r>
          </a:p>
        </p:txBody>
      </p:sp>
      <p:pic>
        <p:nvPicPr>
          <p:cNvPr id="4" name="Imagen 3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4631" y="2713205"/>
            <a:ext cx="3408471" cy="198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265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2660"/>
          </a:xfrm>
        </p:spPr>
        <p:txBody>
          <a:bodyPr/>
          <a:lstStyle/>
          <a:p>
            <a:r>
              <a:rPr lang="es-MX" dirty="0"/>
              <a:t>AF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>
          <a:xfrm>
            <a:off x="838200" y="1237786"/>
            <a:ext cx="10515600" cy="4939177"/>
          </a:xfrm>
        </p:spPr>
        <p:txBody>
          <a:bodyPr/>
          <a:lstStyle/>
          <a:p>
            <a:r>
              <a:rPr lang="es-MX" dirty="0"/>
              <a:t>Se obtiene los Componentes principales (ACP):</a:t>
            </a: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r>
              <a:rPr lang="es-MX" dirty="0"/>
              <a:t>Los valores de b se obtienen del </a:t>
            </a:r>
            <a:r>
              <a:rPr lang="es-MX" dirty="0" err="1"/>
              <a:t>eigenvector</a:t>
            </a:r>
            <a:r>
              <a:rPr lang="es-MX" dirty="0"/>
              <a:t> de la matriz de correlaciones y se transforman los valores de Z en  X (son ortogonales)</a:t>
            </a:r>
          </a:p>
          <a:p>
            <a:endParaRPr lang="es-MX" dirty="0"/>
          </a:p>
        </p:txBody>
      </p:sp>
      <p:pic>
        <p:nvPicPr>
          <p:cNvPr id="7" name="Imagen 6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9254" y="1957993"/>
            <a:ext cx="5011857" cy="2102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93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4963"/>
          </a:xfrm>
        </p:spPr>
        <p:txBody>
          <a:bodyPr/>
          <a:lstStyle/>
          <a:p>
            <a:r>
              <a:rPr lang="es-MX" dirty="0"/>
              <a:t>AF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La relación queda:</a:t>
            </a: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r>
              <a:rPr lang="es-MX" dirty="0"/>
              <a:t>Reteniendo solamente los componentes principales de mayor peso, los cuales se escalan y se rotan por diversos procedimientos (</a:t>
            </a:r>
            <a:r>
              <a:rPr lang="es-MX" dirty="0" err="1"/>
              <a:t>varimax</a:t>
            </a:r>
            <a:r>
              <a:rPr lang="es-MX" dirty="0"/>
              <a:t> para factores ortogonales y </a:t>
            </a:r>
            <a:r>
              <a:rPr lang="es-MX" dirty="0" err="1"/>
              <a:t>quartimax</a:t>
            </a:r>
            <a:r>
              <a:rPr lang="es-MX" dirty="0"/>
              <a:t> para oblicuos, Hay muchos métodos de rotación pero estos son los más comunes.</a:t>
            </a:r>
          </a:p>
        </p:txBody>
      </p:sp>
      <p:pic>
        <p:nvPicPr>
          <p:cNvPr id="4" name="Imagen 3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147" y="1449660"/>
            <a:ext cx="4729760" cy="2849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4787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735</Words>
  <Application>Microsoft Macintosh PowerPoint</Application>
  <PresentationFormat>Panorámica</PresentationFormat>
  <Paragraphs>85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Tema de Office</vt:lpstr>
      <vt:lpstr>Análisis de Factores</vt:lpstr>
      <vt:lpstr>PROCEDIMIENTO</vt:lpstr>
      <vt:lpstr>Procedimiento </vt:lpstr>
      <vt:lpstr>Modelo</vt:lpstr>
      <vt:lpstr>Calculo de factores</vt:lpstr>
      <vt:lpstr>Modelo</vt:lpstr>
      <vt:lpstr>AF</vt:lpstr>
      <vt:lpstr>AF</vt:lpstr>
      <vt:lpstr>AF</vt:lpstr>
      <vt:lpstr>AF</vt:lpstr>
      <vt:lpstr>AF</vt:lpstr>
      <vt:lpstr>AF en PAST</vt:lpstr>
      <vt:lpstr>AF en PAST</vt:lpstr>
      <vt:lpstr>AF en PAST</vt:lpstr>
      <vt:lpstr>AF en PAST</vt:lpstr>
      <vt:lpstr>AF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Análisis de Factores</dc:title>
  <dc:creator>524421492584</dc:creator>
  <cp:lastModifiedBy>Microsoft Office User</cp:lastModifiedBy>
  <cp:revision>21</cp:revision>
  <dcterms:created xsi:type="dcterms:W3CDTF">2020-05-06T19:52:55Z</dcterms:created>
  <dcterms:modified xsi:type="dcterms:W3CDTF">2020-10-18T17:21:45Z</dcterms:modified>
</cp:coreProperties>
</file>