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774" r:id="rId9"/>
    <p:sldId id="775" r:id="rId10"/>
    <p:sldId id="263" r:id="rId11"/>
    <p:sldId id="776" r:id="rId12"/>
    <p:sldId id="777" r:id="rId13"/>
    <p:sldId id="77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2"/>
    <p:restoredTop sz="94651"/>
  </p:normalViewPr>
  <p:slideViewPr>
    <p:cSldViewPr snapToGrid="0" snapToObjects="1">
      <p:cViewPr varScale="1">
        <p:scale>
          <a:sx n="71" d="100"/>
          <a:sy n="71" d="100"/>
        </p:scale>
        <p:origin x="192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EA35D-13BB-EC41-A15A-285524B35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F962AB-E8EB-9540-8B63-754737910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D9306-3720-B646-99B3-298C3490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16/8/20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CB50BC-5F2B-744B-9F4F-E778EDF5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6ABC2B-903B-DC4C-9505-F6332302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2241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5F169-89C4-CD42-A83E-3E6DA331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BA3FE2-BC30-1941-A5E8-DCCD7C5DF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764F0-5D16-A444-8E5D-11FB630D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16/8/20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84750C-BFC7-9044-A406-68524129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A08B71-BB25-B746-B6B4-88E1C22A7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109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70FB95-DE5E-B949-9798-D658C224F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C5C57A-E7C1-514B-AEC5-A2EB08086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F63391-4CFF-E548-B831-FDC6253CE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16/8/20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B203D-7C70-A24B-86FC-E0E9B846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E2CA4B-5827-1E42-B563-199A1651B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017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7BF46C-C47A-4A47-A83B-1EF6A764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EA4B2D-4F19-6646-837C-494637C74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FB8B22-9C51-6C49-91FA-297F87EF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16/8/20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63DAAF-A6C5-4746-8027-D243F423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640136-6C76-7847-9A47-E0C53253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400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B1771-A615-CB48-85F5-B624FCBC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1A2270-D99D-BD49-9600-7F05E8046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234FB0-C5C4-D946-B6DE-D064AD97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16/8/20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CDA469-9C7B-B443-B60A-637174DC7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720D3E-3C8B-A849-AD7D-F4D3299D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217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A38F9-1EC6-3A41-869A-F0DAEFEA1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3665F-3445-7840-BB85-305D3BC21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7DCAA5-DC66-F14B-87D1-E0DE37588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206A6F-AE0E-6E40-8E18-13B797A5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16/8/20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919871-5E34-7649-B4DA-B7448948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8CE479-CD55-7E49-B1C2-3AF3B83B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164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2A217-EB49-D044-9E06-23CA8DDE4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685964-A397-184F-8422-7EAC265CF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34AFB2-043C-7344-BABD-EB418FCF2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99AEF4-7CC1-164C-9DCF-3C65353E6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346CCAD-4098-1A4F-A04C-630CBDE19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0E7939-52D7-7B48-B2CB-2B0372D94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16/8/20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216225-40C0-0442-BE3D-C5B48CD9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C8B441-F36D-5048-98A6-2D4D471C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582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F472A-79CF-2043-BF5D-AC548D2E5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701B84-2BF2-A248-A921-E276CE8F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16/8/20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B26188-9311-E94C-BB5A-27421AFD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3C2B4F-A19F-6849-8903-1149B2C88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137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6984C8-7ACA-D84E-846F-D8B6FBAD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16/8/20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B35BF4-6954-344C-8651-CCC57A49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CDB63D-F5D6-AA48-8F64-4941C7BB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416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070A4-07AD-A541-9AF1-6DB9BB3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4C0B0E-B14E-ED4A-AD13-047BD9D56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ECCE51-7CF4-9542-A5D0-F4C941F3D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2CA63-7634-8F4C-AB56-20F76C28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16/8/20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A04C04-290C-0E41-99E6-8E587480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C8686B-24B1-ED4B-88B1-7FB6AB5C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379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AA354-9142-5B48-88B6-16B67F01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BEA4D3-5138-4D4F-B193-6D002FD9CF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7D8654-98F5-FA4C-B306-5B9900846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4D82BE-0092-9F4F-A34E-D7EAD56F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E7394-D902-334D-910C-4EB58D5CAC38}" type="datetimeFigureOut">
              <a:rPr lang="es-ES_tradnl" smtClean="0"/>
              <a:t>16/8/20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A28A63-83FD-0A49-B9A7-4ABDB147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291717-6602-814A-8EF7-1C5758EF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453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B4668B5-8BBB-9346-9860-C177FC8E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F0A70F-084C-5941-A6E0-4A457E32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9D3F0C-C0E1-BA48-A55F-EAC40C0AC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E7394-D902-334D-910C-4EB58D5CAC38}" type="datetimeFigureOut">
              <a:rPr lang="es-ES_tradnl" smtClean="0"/>
              <a:t>16/8/20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C00F0-C7A3-C94B-A2E9-B4BFFA0ED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CE1C6B-C228-B74D-8E34-42761AE0F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0E467-AE40-874F-A1AE-E120134C144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3797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EF53B-350E-334F-9CBF-B5EA60E36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4. Álgebra Matricial 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2A88D1-400E-FB44-81F8-627C4C317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/>
              <a:t>Dr. Humberto </a:t>
            </a:r>
            <a:r>
              <a:rPr lang="es-ES_tradnl" dirty="0" err="1"/>
              <a:t>Suzán</a:t>
            </a:r>
            <a:r>
              <a:rPr lang="es-ES_tradnl" dirty="0"/>
              <a:t> </a:t>
            </a:r>
            <a:r>
              <a:rPr lang="es-ES_tradnl" dirty="0" err="1"/>
              <a:t>Azpiri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17327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FE0B7-0026-1E4B-AC4C-9F8B6B94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Vectores y matrices de importancia estadística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2AE657-B0E4-934C-8260-0D8A379E7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Los vectores de medias </a:t>
            </a:r>
            <a:r>
              <a:rPr lang="es-ES_tradnl" dirty="0" err="1"/>
              <a:t>muestrales</a:t>
            </a:r>
            <a:r>
              <a:rPr lang="es-ES_tradnl" dirty="0"/>
              <a:t> de diferentes variables son muy importantes: </a:t>
            </a:r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Pudiendo ser de medias poblacionales</a:t>
            </a:r>
          </a:p>
          <a:p>
            <a:endParaRPr lang="es-ES_tradnl" dirty="0"/>
          </a:p>
          <a:p>
            <a:r>
              <a:rPr lang="es-ES_tradnl" dirty="0"/>
              <a:t>Y con las varianzas y covarianzas se puede formar una matriz de covarianzas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30EA77-6251-2244-8D13-F069F50BA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597" y="2382345"/>
            <a:ext cx="3200400" cy="889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E15F09-DD62-014B-B384-46D542512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369" y="3639344"/>
            <a:ext cx="3556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F7DDF-DB7D-2F4C-A7FD-E5C903E3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Matriz de covarianzas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B7EC6-A989-FC4C-999F-348128F38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04034" cy="4351338"/>
          </a:xfrm>
        </p:spPr>
        <p:txBody>
          <a:bodyPr>
            <a:normAutofit lnSpcReduction="10000"/>
          </a:bodyPr>
          <a:lstStyle/>
          <a:p>
            <a:r>
              <a:rPr lang="es-ES_tradnl" dirty="0"/>
              <a:t>La matriz de covarianzas </a:t>
            </a:r>
            <a:r>
              <a:rPr lang="es-ES_tradnl" dirty="0" err="1"/>
              <a:t>muestrales</a:t>
            </a:r>
            <a:r>
              <a:rPr lang="es-ES_tradnl" dirty="0"/>
              <a:t>  sería:</a:t>
            </a:r>
          </a:p>
          <a:p>
            <a:r>
              <a:rPr lang="es-ES_tradnl" dirty="0"/>
              <a:t>Donde las varianzas se encuentran en la diagonal, </a:t>
            </a:r>
          </a:p>
          <a:p>
            <a:r>
              <a:rPr lang="es-ES_tradnl" dirty="0"/>
              <a:t>Y covarianzas en el resto de la matriz.</a:t>
            </a:r>
          </a:p>
          <a:p>
            <a:r>
              <a:rPr lang="es-ES_tradnl" dirty="0"/>
              <a:t>También se conoce como matriz de dispersión.</a:t>
            </a:r>
          </a:p>
          <a:p>
            <a:endParaRPr lang="es-ES_tradnl" dirty="0"/>
          </a:p>
          <a:p>
            <a:r>
              <a:rPr lang="es-ES_tradnl" dirty="0"/>
              <a:t>La matriz de covarianza poblacional es: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3E61A3-CD4C-6E44-A985-DB9C11F0B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2" y="1690688"/>
            <a:ext cx="3155413" cy="20691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6F98D9-45E3-0B4F-BC2C-70CDF589D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751" y="4001294"/>
            <a:ext cx="3155413" cy="2378264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FD11CD4-7BA8-2C47-8CFE-745953287DA5}"/>
              </a:ext>
            </a:extLst>
          </p:cNvPr>
          <p:cNvCxnSpPr/>
          <p:nvPr/>
        </p:nvCxnSpPr>
        <p:spPr>
          <a:xfrm flipV="1">
            <a:off x="6642538" y="1965434"/>
            <a:ext cx="1975945" cy="8198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A4715CF-F009-E14E-8DEE-F68C15C3CEA7}"/>
              </a:ext>
            </a:extLst>
          </p:cNvPr>
          <p:cNvCxnSpPr/>
          <p:nvPr/>
        </p:nvCxnSpPr>
        <p:spPr>
          <a:xfrm>
            <a:off x="6611007" y="2856706"/>
            <a:ext cx="3048000" cy="5722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DD60808-8570-FC40-AEB2-BB1840701D3C}"/>
              </a:ext>
            </a:extLst>
          </p:cNvPr>
          <p:cNvCxnSpPr/>
          <p:nvPr/>
        </p:nvCxnSpPr>
        <p:spPr>
          <a:xfrm flipV="1">
            <a:off x="6537117" y="2371725"/>
            <a:ext cx="2081366" cy="13047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974D8EA-9F8E-654B-A0E1-9E5A1AB3E540}"/>
              </a:ext>
            </a:extLst>
          </p:cNvPr>
          <p:cNvCxnSpPr/>
          <p:nvPr/>
        </p:nvCxnSpPr>
        <p:spPr>
          <a:xfrm>
            <a:off x="6611007" y="5429250"/>
            <a:ext cx="11899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708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11248-184D-E849-8F48-C578AC55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Matriz de correlaciones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D164EF-39C2-AD41-AA06-69C261595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Al estandarizar la matriz de covarianzas obtenemos una matriz de correlaciones: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41AE87-74FF-8B46-829E-83EFF31F1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2730500"/>
            <a:ext cx="45212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4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B2B20-F0A0-8645-9AF3-6DFCF8F3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Otras matrices de importancia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FF1AB-C20E-2B4C-987E-F857C192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Una matriz importante en estadística es la matriz de distancias entre puntos.</a:t>
            </a:r>
          </a:p>
          <a:p>
            <a:r>
              <a:rPr lang="es-ES_tradnl" dirty="0"/>
              <a:t>Esta matriz la analizaremos en los análisis de </a:t>
            </a:r>
            <a:r>
              <a:rPr lang="es-ES_tradnl" dirty="0" err="1"/>
              <a:t>cluster</a:t>
            </a:r>
            <a:r>
              <a:rPr lang="es-ES_tradnl" dirty="0"/>
              <a:t> y en algunas técnicas de ordenamiento como el escalamiento multidimensional</a:t>
            </a:r>
          </a:p>
          <a:p>
            <a:r>
              <a:rPr lang="es-ES_tradnl" dirty="0"/>
              <a:t>Esta es una matriz de distancias euclidianas de medidas dentarias de varias especies: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90B0A5-CF6E-9A46-B985-346A6C82C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303" y="4189412"/>
            <a:ext cx="4720325" cy="21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1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C56C9-CA4C-0A4F-B4FB-881DC5BE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</p:spPr>
        <p:txBody>
          <a:bodyPr/>
          <a:lstStyle/>
          <a:p>
            <a:r>
              <a:rPr lang="es-ES_tradnl" dirty="0"/>
              <a:t>Formas cuadráticas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6AFC90-3B0B-3C4C-BB35-9C7E00AC8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33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ES_tradnl" dirty="0"/>
              <a:t>Supongan que</a:t>
            </a:r>
            <a:r>
              <a:rPr lang="es-ES_tradnl" b="1" dirty="0"/>
              <a:t> A </a:t>
            </a:r>
            <a:r>
              <a:rPr lang="es-ES_tradnl" dirty="0"/>
              <a:t>es una matriz de n x n y </a:t>
            </a:r>
            <a:r>
              <a:rPr lang="es-ES_tradnl" b="1" dirty="0"/>
              <a:t>x</a:t>
            </a:r>
            <a:r>
              <a:rPr lang="es-ES_tradnl" dirty="0"/>
              <a:t> es un vector de tamaño n.</a:t>
            </a:r>
          </a:p>
          <a:p>
            <a:r>
              <a:rPr lang="es-ES_tradnl" dirty="0"/>
              <a:t>La cantidad definida por:</a:t>
            </a:r>
          </a:p>
          <a:p>
            <a:r>
              <a:rPr lang="es-ES_tradnl" dirty="0"/>
              <a:t>                                      Q= </a:t>
            </a:r>
            <a:r>
              <a:rPr lang="es-ES_tradnl" b="1" dirty="0" err="1"/>
              <a:t>x´A</a:t>
            </a:r>
            <a:r>
              <a:rPr lang="es-ES_tradnl" b="1" dirty="0"/>
              <a:t> x </a:t>
            </a:r>
          </a:p>
          <a:p>
            <a:r>
              <a:rPr lang="es-ES_tradnl" dirty="0"/>
              <a:t>Es un escalar conocido como forma cuadrática, el cual se puede representar por:</a:t>
            </a:r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Las formas cuadráticas son muy importantes para encontrar soluciones a ecuaciones de utilidad estadística como el valor de un coeficiente de correlación.</a:t>
            </a:r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30BDE5-FF81-6343-9300-2D7C88F85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003" y="3429000"/>
            <a:ext cx="4367994" cy="12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7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D99B3-E033-AB47-AC08-4D3213DCD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Raíces y vectores característicos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89AABB-EDF1-C540-A4C5-3885D715A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Las raíces y vectores característicos también conocidos como “</a:t>
            </a:r>
            <a:r>
              <a:rPr lang="es-ES_tradnl" dirty="0" err="1"/>
              <a:t>eigenvalores</a:t>
            </a:r>
            <a:r>
              <a:rPr lang="es-ES_tradnl" dirty="0"/>
              <a:t>” y “</a:t>
            </a:r>
            <a:r>
              <a:rPr lang="es-ES_tradnl" dirty="0" err="1"/>
              <a:t>eigenvectores</a:t>
            </a:r>
            <a:r>
              <a:rPr lang="es-ES_tradnl" dirty="0"/>
              <a:t>” son el resultado de soluciones de ecuaciones simultáneas por métodos matriciales.</a:t>
            </a:r>
          </a:p>
          <a:p>
            <a:r>
              <a:rPr lang="es-ES_tradnl" dirty="0"/>
              <a:t>Son extremadamente importantes en técnicas como el análisis e componente principales o el de determinantes.</a:t>
            </a:r>
          </a:p>
          <a:p>
            <a:r>
              <a:rPr lang="es-ES_tradnl" dirty="0"/>
              <a:t>Siguiendo a </a:t>
            </a:r>
            <a:r>
              <a:rPr lang="es-ES_tradnl" dirty="0" err="1"/>
              <a:t>Manly</a:t>
            </a:r>
            <a:r>
              <a:rPr lang="es-ES_tradnl" dirty="0"/>
              <a:t> (2005) podemos ver lo siguiente:</a:t>
            </a:r>
          </a:p>
        </p:txBody>
      </p:sp>
    </p:spTree>
    <p:extLst>
      <p:ext uri="{BB962C8B-B14F-4D97-AF65-F5344CB8AC3E}">
        <p14:creationId xmlns:p14="http://schemas.microsoft.com/office/powerpoint/2010/main" val="193914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B001C6-E0F9-CC4E-9441-F5DDF5BE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873"/>
            <a:ext cx="10515600" cy="911964"/>
          </a:xfrm>
        </p:spPr>
        <p:txBody>
          <a:bodyPr/>
          <a:lstStyle/>
          <a:p>
            <a:r>
              <a:rPr lang="es-ES_tradnl" dirty="0"/>
              <a:t>Raíces y vectores característicos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9F8D80F-D28F-4344-BAB6-E5213B1E44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7036" y="1253331"/>
                <a:ext cx="10515600" cy="5105428"/>
              </a:xfrm>
            </p:spPr>
            <p:txBody>
              <a:bodyPr/>
              <a:lstStyle/>
              <a:p>
                <a:r>
                  <a:rPr lang="es-ES_tradnl" dirty="0"/>
                  <a:t>Si tenemos un sistema de ecuaciones simultáneas como el siguiente</a:t>
                </a:r>
              </a:p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r>
                  <a:rPr lang="es-ES_tradnl" dirty="0"/>
                  <a:t>Donde </a:t>
                </a:r>
                <a14:m>
                  <m:oMath xmlns:m="http://schemas.openxmlformats.org/officeDocument/2006/math">
                    <m:r>
                      <a:rPr lang="es-ES_trad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_tradnl" dirty="0"/>
                  <a:t>es un escalar,  podemos rescribir el sistema de ecuaciones de la siguiente forma matricial:</a:t>
                </a:r>
              </a:p>
              <a:p>
                <a:pPr marL="457200" lvl="1" indent="0">
                  <a:buNone/>
                </a:pPr>
                <a:r>
                  <a:rPr lang="es-ES_tradnl" b="1" dirty="0"/>
                  <a:t>					A</a:t>
                </a:r>
                <a:r>
                  <a:rPr lang="es-ES_tradnl" dirty="0"/>
                  <a:t> </a:t>
                </a:r>
                <a:r>
                  <a:rPr lang="es-ES_tradnl" b="1" dirty="0"/>
                  <a:t>x</a:t>
                </a:r>
                <a:r>
                  <a:rPr lang="es-ES_tradnl" dirty="0"/>
                  <a:t> =</a:t>
                </a:r>
                <a:r>
                  <a:rPr lang="es-ES_tradnl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_tradnl" b="1" dirty="0"/>
                  <a:t>x</a:t>
                </a:r>
              </a:p>
              <a:p>
                <a:pPr marL="457200" lvl="1" indent="0">
                  <a:buNone/>
                </a:pPr>
                <a:r>
                  <a:rPr lang="es-ES_tradnl" dirty="0"/>
                  <a:t>La matriz </a:t>
                </a:r>
                <a:r>
                  <a:rPr lang="es-ES_tradnl" b="1" dirty="0"/>
                  <a:t>A</a:t>
                </a:r>
                <a:r>
                  <a:rPr lang="es-ES_tradnl" dirty="0"/>
                  <a:t> está formada por todos los valores de  </a:t>
                </a:r>
                <a:r>
                  <a:rPr lang="es-ES_tradnl" dirty="0" err="1"/>
                  <a:t>a</a:t>
                </a:r>
                <a:r>
                  <a:rPr lang="es-ES_tradnl" baseline="-25000" dirty="0" err="1"/>
                  <a:t>ij</a:t>
                </a:r>
                <a:r>
                  <a:rPr lang="es-ES_tradnl" baseline="-25000" dirty="0"/>
                  <a:t>  </a:t>
                </a:r>
                <a:r>
                  <a:rPr lang="es-ES_tradnl" dirty="0"/>
                  <a:t>; y </a:t>
                </a:r>
                <a:r>
                  <a:rPr lang="es-ES_tradnl" b="1" dirty="0"/>
                  <a:t>x</a:t>
                </a:r>
                <a:r>
                  <a:rPr lang="es-ES_tradnl" dirty="0"/>
                  <a:t> es el vector con valores entre X</a:t>
                </a:r>
                <a:r>
                  <a:rPr lang="es-ES_tradnl" baseline="-25000" dirty="0"/>
                  <a:t>1</a:t>
                </a:r>
                <a:r>
                  <a:rPr lang="es-ES_tradnl" dirty="0"/>
                  <a:t> y </a:t>
                </a:r>
                <a:r>
                  <a:rPr lang="es-ES_tradnl" dirty="0" err="1"/>
                  <a:t>X</a:t>
                </a:r>
                <a:r>
                  <a:rPr lang="es-ES_tradnl" baseline="-25000" dirty="0" err="1"/>
                  <a:t>n</a:t>
                </a:r>
                <a:endParaRPr lang="es-ES_tradnl" b="1" dirty="0"/>
              </a:p>
              <a:p>
                <a:pPr marL="457200" lvl="1" indent="0">
                  <a:buNone/>
                </a:pPr>
                <a:endParaRPr lang="es-ES_tradnl" b="1" dirty="0"/>
              </a:p>
              <a:p>
                <a:pPr marL="457200" lvl="1" indent="0">
                  <a:buNone/>
                </a:pPr>
                <a:endParaRPr lang="es-ES_tradnl" b="1" dirty="0"/>
              </a:p>
              <a:p>
                <a:endParaRPr lang="es-ES_tradnl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A9F8D80F-D28F-4344-BAB6-E5213B1E44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036" y="1253331"/>
                <a:ext cx="10515600" cy="5105428"/>
              </a:xfrm>
              <a:blipFill>
                <a:blip r:embed="rId2"/>
                <a:stretch>
                  <a:fillRect l="-1087" t="-1990" r="-1932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7843DAA5-9299-0944-8B58-516C90046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0" y="1779970"/>
            <a:ext cx="4556672" cy="20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4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2F397-81E6-EF4F-A42A-FA4C21A52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Eigenvalores</a:t>
            </a:r>
            <a:r>
              <a:rPr lang="es-ES_tradnl" dirty="0"/>
              <a:t> y </a:t>
            </a:r>
            <a:r>
              <a:rPr lang="es-ES_tradnl" dirty="0" err="1"/>
              <a:t>eigenvectores</a:t>
            </a:r>
            <a:endParaRPr lang="es-ES_trad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86C0976-E381-4849-9E34-8A358B6B6F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4908"/>
                <a:ext cx="10515600" cy="4351338"/>
              </a:xfrm>
            </p:spPr>
            <p:txBody>
              <a:bodyPr/>
              <a:lstStyle/>
              <a:p>
                <a:r>
                  <a:rPr lang="es-ES_tradnl" dirty="0"/>
                  <a:t>El sistema puede rescribirse de las siguiente forma:</a:t>
                </a:r>
              </a:p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endParaRPr lang="es-ES_tradnl" dirty="0"/>
              </a:p>
              <a:p>
                <a:r>
                  <a:rPr lang="es-ES_tradnl" dirty="0"/>
                  <a:t>Donde </a:t>
                </a:r>
                <a:r>
                  <a:rPr lang="es-ES_tradnl" b="1" dirty="0"/>
                  <a:t>I</a:t>
                </a:r>
                <a:r>
                  <a:rPr lang="es-ES_tradnl" dirty="0"/>
                  <a:t> es la matriz identidad de tamaño n x n y </a:t>
                </a:r>
                <a:r>
                  <a:rPr lang="es-ES_tradnl" b="1" dirty="0"/>
                  <a:t>0</a:t>
                </a:r>
                <a:r>
                  <a:rPr lang="es-ES_tradnl" dirty="0"/>
                  <a:t> es un vector de ceros de n x 1.</a:t>
                </a:r>
              </a:p>
              <a:p>
                <a:r>
                  <a:rPr lang="es-ES_tradnl" dirty="0"/>
                  <a:t>Se conoce que este sistema de ecuaciones tiene solo una serie de soluciones posibles de </a:t>
                </a:r>
                <a14:m>
                  <m:oMath xmlns:m="http://schemas.openxmlformats.org/officeDocument/2006/math">
                    <m:r>
                      <a:rPr lang="es-ES_tradn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E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s-ES_tradnl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86C0976-E381-4849-9E34-8A358B6B6F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4908"/>
                <a:ext cx="10515600" cy="4351338"/>
              </a:xfrm>
              <a:blipFill>
                <a:blip r:embed="rId2"/>
                <a:stretch>
                  <a:fillRect l="-1087" t="-2339" b="-3216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D0FCD1C9-6754-8340-8B35-3F9F7C520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2231971"/>
            <a:ext cx="17399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3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F0D67-C657-9D4E-9F7D-8426D4F5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Raíces y vectores característicos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C6E9823-F17F-964C-A96E-57BFDEA89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_tradnl" dirty="0"/>
                  <a:t>A las soluciones posibles de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_tradnl" dirty="0"/>
                  <a:t>se les conoce como Raíces características o “</a:t>
                </a:r>
                <a:r>
                  <a:rPr lang="es-ES_tradnl" dirty="0" err="1"/>
                  <a:t>eigenvalores</a:t>
                </a:r>
                <a:r>
                  <a:rPr lang="es-ES_tradnl" dirty="0"/>
                  <a:t>”.</a:t>
                </a:r>
              </a:p>
              <a:p>
                <a:r>
                  <a:rPr lang="es-ES_tradnl" dirty="0"/>
                  <a:t>Puede haber hasta n raíces características.</a:t>
                </a:r>
              </a:p>
              <a:p>
                <a:r>
                  <a:rPr lang="es-ES_tradnl" dirty="0"/>
                  <a:t>Dado el i-</a:t>
                </a:r>
                <a:r>
                  <a:rPr lang="es-ES_tradnl" dirty="0" err="1"/>
                  <a:t>esimo</a:t>
                </a:r>
                <a:r>
                  <a:rPr lang="es-ES_tradnl" dirty="0"/>
                  <a:t> </a:t>
                </a:r>
                <a:r>
                  <a:rPr lang="es-ES_tradnl" dirty="0" err="1"/>
                  <a:t>eigenvalor</a:t>
                </a:r>
                <a:r>
                  <a:rPr lang="es-ES_tradnl" dirty="0"/>
                  <a:t> 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s-ES_tradnl" baseline="-25000" dirty="0"/>
                  <a:t>i</a:t>
                </a:r>
                <a:r>
                  <a:rPr lang="es-ES_tradnl" dirty="0"/>
                  <a:t>, las ecuaciones se pueden resolver arbitrariamente dejando x</a:t>
                </a:r>
                <a:r>
                  <a:rPr lang="es-ES_tradnl" baseline="-25000" dirty="0"/>
                  <a:t>i</a:t>
                </a:r>
                <a:r>
                  <a:rPr lang="es-ES_tradnl" dirty="0"/>
                  <a:t> =1 , resultando un vector asociado de valores de x con una transpuesta x´=(1, x</a:t>
                </a:r>
                <a:r>
                  <a:rPr lang="es-ES_tradnl" baseline="-25000" dirty="0"/>
                  <a:t>2</a:t>
                </a:r>
                <a:r>
                  <a:rPr lang="es-ES_tradnl" dirty="0"/>
                  <a:t>, x</a:t>
                </a:r>
                <a:r>
                  <a:rPr lang="es-ES_tradnl" baseline="-25000" dirty="0"/>
                  <a:t>3</a:t>
                </a:r>
                <a:r>
                  <a:rPr lang="es-ES_tradnl" dirty="0"/>
                  <a:t>,…</a:t>
                </a:r>
                <a:r>
                  <a:rPr lang="es-ES_tradnl" dirty="0" err="1"/>
                  <a:t>x</a:t>
                </a:r>
                <a:r>
                  <a:rPr lang="es-ES_tradnl" baseline="-25000" dirty="0" err="1"/>
                  <a:t>n</a:t>
                </a:r>
                <a:r>
                  <a:rPr lang="es-ES_tradnl" dirty="0"/>
                  <a:t>)  es denominado como el i-</a:t>
                </a:r>
                <a:r>
                  <a:rPr lang="es-ES_tradnl" dirty="0" err="1"/>
                  <a:t>esimo</a:t>
                </a:r>
                <a:r>
                  <a:rPr lang="es-ES_tradnl" dirty="0"/>
                  <a:t> vector característico o </a:t>
                </a:r>
                <a:r>
                  <a:rPr lang="es-ES_tradnl" dirty="0" err="1"/>
                  <a:t>eigenvector</a:t>
                </a:r>
                <a:r>
                  <a:rPr lang="es-ES_tradnl" dirty="0"/>
                  <a:t>.</a:t>
                </a:r>
              </a:p>
              <a:p>
                <a:r>
                  <a:rPr lang="es-ES_tradnl" dirty="0"/>
                  <a:t>Un importante resultado es que la traza de (A)=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s-ES_tradnl" baseline="-25000" dirty="0"/>
                  <a:t>1</a:t>
                </a:r>
                <a:r>
                  <a:rPr lang="es-ES_tradnl" dirty="0"/>
                  <a:t>+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s-ES_tradnl" baseline="-25000" dirty="0"/>
                  <a:t>2</a:t>
                </a:r>
                <a:r>
                  <a:rPr lang="es-ES_tradnl" dirty="0"/>
                  <a:t>+</a:t>
                </a:r>
                <a:r>
                  <a:rPr lang="es-ES_tradnl" baseline="-25000" dirty="0"/>
                  <a:t>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s-ES_tradnl" baseline="-25000" dirty="0"/>
                  <a:t>3</a:t>
                </a:r>
                <a:r>
                  <a:rPr lang="es-ES_tradnl" dirty="0"/>
                  <a:t>+….</a:t>
                </a:r>
                <a:r>
                  <a:rPr lang="es-ES_tradnl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s-ES_tradnl" baseline="-25000" dirty="0"/>
                  <a:t>n</a:t>
                </a:r>
                <a:endParaRPr lang="es-ES_tradnl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C6E9823-F17F-964C-A96E-57BFDEA89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7" t="-2332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17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36A52-C263-2049-8B98-7D1624EF3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Vectores y matrices de importancia estadística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BDC999-58FA-B74D-9910-3F510E98B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Recordando los siguientes estadísticos:</a:t>
            </a:r>
          </a:p>
          <a:p>
            <a:endParaRPr lang="es-ES_tradnl" dirty="0"/>
          </a:p>
          <a:p>
            <a:pPr marL="0" indent="0">
              <a:buNone/>
            </a:pPr>
            <a:r>
              <a:rPr lang="es-ES_tradnl" dirty="0"/>
              <a:t>Media:                      , Varianza: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Covarianza:  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4172DA51-4AA6-A54E-AF7B-EFC903E7A2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894316"/>
              </p:ext>
            </p:extLst>
          </p:nvPr>
        </p:nvGraphicFramePr>
        <p:xfrm>
          <a:off x="2176902" y="2438400"/>
          <a:ext cx="1443377" cy="133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cuación" r:id="rId3" imgW="15214600" imgH="14046200" progId="Equation.3">
                  <p:embed/>
                </p:oleObj>
              </mc:Choice>
              <mc:Fallback>
                <p:oleObj name="Ecuación" r:id="rId3" imgW="15214600" imgH="14046200" progId="Equation.3">
                  <p:embed/>
                  <p:pic>
                    <p:nvPicPr>
                      <p:cNvPr id="32770" name="Object 2">
                        <a:extLst>
                          <a:ext uri="{FF2B5EF4-FFF2-40B4-BE49-F238E27FC236}">
                            <a16:creationId xmlns:a16="http://schemas.microsoft.com/office/drawing/2014/main" id="{82ADAC60-8F82-5141-9784-5796C2A4AD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902" y="2438400"/>
                        <a:ext cx="1443377" cy="13348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514FE24-AD54-444C-A783-9174D2107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822826"/>
              </p:ext>
            </p:extLst>
          </p:nvPr>
        </p:nvGraphicFramePr>
        <p:xfrm>
          <a:off x="5433848" y="2328526"/>
          <a:ext cx="5138822" cy="149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cuación" r:id="rId5" imgW="48564800" imgH="14046200" progId="Equation.3">
                  <p:embed/>
                </p:oleObj>
              </mc:Choice>
              <mc:Fallback>
                <p:oleObj name="Ecuación" r:id="rId5" imgW="48564800" imgH="14046200" progId="Equation.3">
                  <p:embed/>
                  <p:pic>
                    <p:nvPicPr>
                      <p:cNvPr id="35842" name="Object 2">
                        <a:extLst>
                          <a:ext uri="{FF2B5EF4-FFF2-40B4-BE49-F238E27FC236}">
                            <a16:creationId xmlns:a16="http://schemas.microsoft.com/office/drawing/2014/main" id="{F5B8C33A-E076-1D4E-BB91-F5A5E43A1A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848" y="2328526"/>
                        <a:ext cx="5138822" cy="149493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F6F5C79F-D8B8-E54E-8361-B01E292336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048524"/>
              </p:ext>
            </p:extLst>
          </p:nvPr>
        </p:nvGraphicFramePr>
        <p:xfrm>
          <a:off x="2942049" y="4326356"/>
          <a:ext cx="4738994" cy="163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cuación" r:id="rId7" imgW="45059600" imgH="14046200" progId="Equation.3">
                  <p:embed/>
                </p:oleObj>
              </mc:Choice>
              <mc:Fallback>
                <p:oleObj name="Ecuación" r:id="rId7" imgW="45059600" imgH="14046200" progId="Equation.3">
                  <p:embed/>
                  <p:pic>
                    <p:nvPicPr>
                      <p:cNvPr id="38914" name="Object 2">
                        <a:extLst>
                          <a:ext uri="{FF2B5EF4-FFF2-40B4-BE49-F238E27FC236}">
                            <a16:creationId xmlns:a16="http://schemas.microsoft.com/office/drawing/2014/main" id="{FB8E13C0-EE17-F74B-BC30-CC7F58E97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2049" y="4326356"/>
                        <a:ext cx="4738994" cy="1634095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84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10">
            <a:extLst>
              <a:ext uri="{FF2B5EF4-FFF2-40B4-BE49-F238E27FC236}">
                <a16:creationId xmlns:a16="http://schemas.microsoft.com/office/drawing/2014/main" id="{0A39CD5D-C3FE-7645-99EC-FC7C536A6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3894138"/>
            <a:ext cx="2376488" cy="2159000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s-ES_tradnl" altLang="es-MX"/>
          </a:p>
        </p:txBody>
      </p:sp>
      <p:sp>
        <p:nvSpPr>
          <p:cNvPr id="38917" name="Rectangle 9">
            <a:extLst>
              <a:ext uri="{FF2B5EF4-FFF2-40B4-BE49-F238E27FC236}">
                <a16:creationId xmlns:a16="http://schemas.microsoft.com/office/drawing/2014/main" id="{8CD2BF38-D8B7-9545-9D4F-AE75B5062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1" y="3894138"/>
            <a:ext cx="6265863" cy="2159000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s-ES_tradnl" altLang="es-MX"/>
          </a:p>
        </p:txBody>
      </p:sp>
      <p:sp>
        <p:nvSpPr>
          <p:cNvPr id="38918" name="WordArt 4">
            <a:extLst>
              <a:ext uri="{FF2B5EF4-FFF2-40B4-BE49-F238E27FC236}">
                <a16:creationId xmlns:a16="http://schemas.microsoft.com/office/drawing/2014/main" id="{58D032C9-7D57-CE48-8BF2-1D89D659883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4825" y="620713"/>
            <a:ext cx="8713788" cy="67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Estadística Descriptiva. Caso bivariado</a:t>
            </a:r>
          </a:p>
        </p:txBody>
      </p:sp>
      <p:graphicFrame>
        <p:nvGraphicFramePr>
          <p:cNvPr id="38914" name="Object 2">
            <a:extLst>
              <a:ext uri="{FF2B5EF4-FFF2-40B4-BE49-F238E27FC236}">
                <a16:creationId xmlns:a16="http://schemas.microsoft.com/office/drawing/2014/main" id="{FB8E13C0-EE17-F74B-BC30-CC7F58E978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2751" y="1660525"/>
          <a:ext cx="6265863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cuación" r:id="rId3" imgW="45059600" imgH="14046200" progId="Equation.3">
                  <p:embed/>
                </p:oleObj>
              </mc:Choice>
              <mc:Fallback>
                <p:oleObj name="Ecuación" r:id="rId3" imgW="45059600" imgH="14046200" progId="Equation.3">
                  <p:embed/>
                  <p:pic>
                    <p:nvPicPr>
                      <p:cNvPr id="38914" name="Object 2">
                        <a:extLst>
                          <a:ext uri="{FF2B5EF4-FFF2-40B4-BE49-F238E27FC236}">
                            <a16:creationId xmlns:a16="http://schemas.microsoft.com/office/drawing/2014/main" id="{FB8E13C0-EE17-F74B-BC30-CC7F58E97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1" y="1660525"/>
                        <a:ext cx="6265863" cy="2160588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9" name="Text Box 6">
            <a:extLst>
              <a:ext uri="{FF2B5EF4-FFF2-40B4-BE49-F238E27FC236}">
                <a16:creationId xmlns:a16="http://schemas.microsoft.com/office/drawing/2014/main" id="{4F6752E4-065E-EB47-9736-D7DBB95CE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660525"/>
            <a:ext cx="2376488" cy="2152650"/>
          </a:xfrm>
          <a:prstGeom prst="rect">
            <a:avLst/>
          </a:prstGeom>
          <a:solidFill>
            <a:srgbClr val="00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82800" bIns="118800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es-MX" altLang="es-MX" sz="3200" b="1" u="sng">
                <a:solidFill>
                  <a:srgbClr val="000000"/>
                </a:solidFill>
                <a:latin typeface="Arial Narrow" panose="020B0604020202020204" pitchFamily="34" charset="0"/>
              </a:rPr>
              <a:t>Covarianza</a:t>
            </a:r>
            <a:r>
              <a:rPr lang="es-MX" altLang="es-MX" sz="3200">
                <a:solidFill>
                  <a:srgbClr val="000000"/>
                </a:solidFill>
                <a:latin typeface="Arial Narrow" panose="020B0604020202020204" pitchFamily="34" charset="0"/>
              </a:rPr>
              <a:t> </a:t>
            </a:r>
          </a:p>
          <a:p>
            <a:pPr algn="ctr">
              <a:lnSpc>
                <a:spcPct val="95000"/>
              </a:lnSpc>
              <a:spcAft>
                <a:spcPct val="20000"/>
              </a:spcAft>
            </a:pPr>
            <a:r>
              <a:rPr lang="es-MX" altLang="es-MX" sz="3200">
                <a:solidFill>
                  <a:srgbClr val="000000"/>
                </a:solidFill>
                <a:latin typeface="Arial Narrow" panose="020B0604020202020204" pitchFamily="34" charset="0"/>
              </a:rPr>
              <a:t>medida de variabilidad conjunta</a:t>
            </a:r>
          </a:p>
        </p:txBody>
      </p:sp>
      <p:sp>
        <p:nvSpPr>
          <p:cNvPr id="38920" name="Text Box 7">
            <a:extLst>
              <a:ext uri="{FF2B5EF4-FFF2-40B4-BE49-F238E27FC236}">
                <a16:creationId xmlns:a16="http://schemas.microsoft.com/office/drawing/2014/main" id="{97F2EFDA-144B-2145-B192-28B3D206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4356100"/>
            <a:ext cx="2305050" cy="1569660"/>
          </a:xfrm>
          <a:prstGeom prst="rect">
            <a:avLst/>
          </a:prstGeom>
          <a:solidFill>
            <a:srgbClr val="FF7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MX" sz="3200" b="1">
                <a:solidFill>
                  <a:srgbClr val="000000"/>
                </a:solidFill>
                <a:latin typeface="Arial Narrow" panose="020B0604020202020204" pitchFamily="34" charset="0"/>
              </a:rPr>
              <a:t>Coeficiente de Correlación</a:t>
            </a:r>
            <a:r>
              <a:rPr lang="es-MX" altLang="es-MX" sz="3200">
                <a:solidFill>
                  <a:srgbClr val="000000"/>
                </a:solidFill>
                <a:latin typeface="Arial Narrow" panose="020B0604020202020204" pitchFamily="34" charset="0"/>
              </a:rPr>
              <a:t> (Pearson)</a:t>
            </a:r>
          </a:p>
        </p:txBody>
      </p:sp>
      <p:graphicFrame>
        <p:nvGraphicFramePr>
          <p:cNvPr id="38915" name="Object 3">
            <a:extLst>
              <a:ext uri="{FF2B5EF4-FFF2-40B4-BE49-F238E27FC236}">
                <a16:creationId xmlns:a16="http://schemas.microsoft.com/office/drawing/2014/main" id="{7CB56BE6-8CF4-E645-9621-77CB81EBF1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7213" y="4181476"/>
          <a:ext cx="590550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cuación" r:id="rId5" imgW="33934400" imgH="10236200" progId="Equation.3">
                  <p:embed/>
                </p:oleObj>
              </mc:Choice>
              <mc:Fallback>
                <p:oleObj name="Ecuación" r:id="rId5" imgW="33934400" imgH="10236200" progId="Equation.3">
                  <p:embed/>
                  <p:pic>
                    <p:nvPicPr>
                      <p:cNvPr id="38915" name="Object 3">
                        <a:extLst>
                          <a:ext uri="{FF2B5EF4-FFF2-40B4-BE49-F238E27FC236}">
                            <a16:creationId xmlns:a16="http://schemas.microsoft.com/office/drawing/2014/main" id="{7CB56BE6-8CF4-E645-9621-77CB81EBF1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4181476"/>
                        <a:ext cx="5905500" cy="1624013"/>
                      </a:xfrm>
                      <a:prstGeom prst="rect">
                        <a:avLst/>
                      </a:prstGeom>
                      <a:solidFill>
                        <a:srgbClr val="FF7C8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461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WordArt 4">
            <a:extLst>
              <a:ext uri="{FF2B5EF4-FFF2-40B4-BE49-F238E27FC236}">
                <a16:creationId xmlns:a16="http://schemas.microsoft.com/office/drawing/2014/main" id="{BA0B0B85-5C4A-894F-8692-B05E58C27B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74825" y="476250"/>
            <a:ext cx="8713788" cy="679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Impact" panose="020B0806030902050204" pitchFamily="34" charset="0"/>
              </a:rPr>
              <a:t>Estadística Descriptiva. Caso bivariado</a:t>
            </a:r>
          </a:p>
        </p:txBody>
      </p:sp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57C93486-451F-3547-B854-ACC862B496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8289" y="1852613"/>
          <a:ext cx="6446837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cuación" r:id="rId3" imgW="52666900" imgH="21653500" progId="Equation.3">
                  <p:embed/>
                </p:oleObj>
              </mc:Choice>
              <mc:Fallback>
                <p:oleObj name="Ecuación" r:id="rId3" imgW="52666900" imgH="21653500" progId="Equation.3">
                  <p:embed/>
                  <p:pic>
                    <p:nvPicPr>
                      <p:cNvPr id="39938" name="Object 2">
                        <a:extLst>
                          <a:ext uri="{FF2B5EF4-FFF2-40B4-BE49-F238E27FC236}">
                            <a16:creationId xmlns:a16="http://schemas.microsoft.com/office/drawing/2014/main" id="{57C93486-451F-3547-B854-ACC862B496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8289" y="1852613"/>
                        <a:ext cx="6446837" cy="2921000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6">
            <a:extLst>
              <a:ext uri="{FF2B5EF4-FFF2-40B4-BE49-F238E27FC236}">
                <a16:creationId xmlns:a16="http://schemas.microsoft.com/office/drawing/2014/main" id="{EDDD0304-2399-B74E-8236-5C5B0E722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1844676"/>
            <a:ext cx="2232025" cy="144291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226800" rIns="36000" bIns="226800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MX" sz="3200" b="1">
                <a:solidFill>
                  <a:srgbClr val="000000"/>
                </a:solidFill>
                <a:latin typeface="Arial Narrow" panose="020B0604020202020204" pitchFamily="34" charset="0"/>
              </a:rPr>
              <a:t>Para la población: </a:t>
            </a:r>
            <a:r>
              <a:rPr lang="el-GR" altLang="es-MX" sz="3200" b="1" i="1">
                <a:solidFill>
                  <a:srgbClr val="000000"/>
                </a:solidFill>
                <a:latin typeface="Arial Narrow" panose="020B0604020202020204" pitchFamily="34" charset="0"/>
                <a:cs typeface="Arial" panose="020B0604020202020204" pitchFamily="34" charset="0"/>
              </a:rPr>
              <a:t>ρ</a:t>
            </a:r>
          </a:p>
        </p:txBody>
      </p:sp>
      <p:sp>
        <p:nvSpPr>
          <p:cNvPr id="39942" name="Text Box 7">
            <a:extLst>
              <a:ext uri="{FF2B5EF4-FFF2-40B4-BE49-F238E27FC236}">
                <a16:creationId xmlns:a16="http://schemas.microsoft.com/office/drawing/2014/main" id="{55A6B6D2-F942-FA4E-85B3-3E66AFFB5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3343276"/>
            <a:ext cx="2232025" cy="144291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226800" rIns="36000" bIns="226800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MX" sz="3200" b="1">
                <a:solidFill>
                  <a:srgbClr val="000000"/>
                </a:solidFill>
                <a:latin typeface="Arial Narrow" panose="020B0604020202020204" pitchFamily="34" charset="0"/>
              </a:rPr>
              <a:t>Para la muestra: </a:t>
            </a:r>
            <a:r>
              <a:rPr lang="es-MX" altLang="es-MX" sz="3200" b="1" i="1">
                <a:solidFill>
                  <a:srgbClr val="000000"/>
                </a:solidFill>
                <a:latin typeface="Arial Narrow" panose="020B0604020202020204" pitchFamily="34" charset="0"/>
                <a:cs typeface="Arial" panose="020B0604020202020204" pitchFamily="34" charset="0"/>
              </a:rPr>
              <a:t>r</a:t>
            </a:r>
            <a:endParaRPr lang="el-GR" altLang="es-MX" sz="3200" b="1" i="1">
              <a:solidFill>
                <a:srgbClr val="000000"/>
              </a:solidFill>
              <a:latin typeface="Arial Narrow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939" name="Object 3">
            <a:extLst>
              <a:ext uri="{FF2B5EF4-FFF2-40B4-BE49-F238E27FC236}">
                <a16:creationId xmlns:a16="http://schemas.microsoft.com/office/drawing/2014/main" id="{6828B0A8-2465-1F46-818A-5643B742B6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1688" y="5734050"/>
          <a:ext cx="29972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cuación" r:id="rId5" imgW="17259300" imgH="3797300" progId="Equation.3">
                  <p:embed/>
                </p:oleObj>
              </mc:Choice>
              <mc:Fallback>
                <p:oleObj name="Ecuación" r:id="rId5" imgW="17259300" imgH="3797300" progId="Equation.3">
                  <p:embed/>
                  <p:pic>
                    <p:nvPicPr>
                      <p:cNvPr id="39939" name="Object 3">
                        <a:extLst>
                          <a:ext uri="{FF2B5EF4-FFF2-40B4-BE49-F238E27FC236}">
                            <a16:creationId xmlns:a16="http://schemas.microsoft.com/office/drawing/2014/main" id="{6828B0A8-2465-1F46-818A-5643B742B636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5734050"/>
                        <a:ext cx="29972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Text Box 9">
            <a:extLst>
              <a:ext uri="{FF2B5EF4-FFF2-40B4-BE49-F238E27FC236}">
                <a16:creationId xmlns:a16="http://schemas.microsoft.com/office/drawing/2014/main" id="{45282EED-83E3-2B49-8318-06AF15668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516563"/>
            <a:ext cx="2808288" cy="1066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MX" sz="3200">
                <a:latin typeface="Arial Narrow" panose="020B0604020202020204" pitchFamily="34" charset="0"/>
              </a:rPr>
              <a:t>Asociación negativa </a:t>
            </a:r>
          </a:p>
        </p:txBody>
      </p:sp>
      <p:sp>
        <p:nvSpPr>
          <p:cNvPr id="39944" name="Text Box 11">
            <a:extLst>
              <a:ext uri="{FF2B5EF4-FFF2-40B4-BE49-F238E27FC236}">
                <a16:creationId xmlns:a16="http://schemas.microsoft.com/office/drawing/2014/main" id="{D0F42616-EB75-204F-8D23-1E9BCC157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5516563"/>
            <a:ext cx="2808288" cy="1066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MX" sz="3200">
                <a:latin typeface="Arial Narrow" panose="020B0604020202020204" pitchFamily="34" charset="0"/>
              </a:rPr>
              <a:t>Asociación positiva </a:t>
            </a:r>
          </a:p>
        </p:txBody>
      </p:sp>
    </p:spTree>
    <p:extLst>
      <p:ext uri="{BB962C8B-B14F-4D97-AF65-F5344CB8AC3E}">
        <p14:creationId xmlns:p14="http://schemas.microsoft.com/office/powerpoint/2010/main" val="72843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550</Words>
  <Application>Microsoft Macintosh PowerPoint</Application>
  <PresentationFormat>Panorámica</PresentationFormat>
  <Paragraphs>76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Cambria Math</vt:lpstr>
      <vt:lpstr>Impact</vt:lpstr>
      <vt:lpstr>Times New Roman</vt:lpstr>
      <vt:lpstr>Tema de Office</vt:lpstr>
      <vt:lpstr>Microsoft Editor de ecuaciones 3.0</vt:lpstr>
      <vt:lpstr>4. Álgebra Matricial 2</vt:lpstr>
      <vt:lpstr>Formas cuadráticas</vt:lpstr>
      <vt:lpstr>Raíces y vectores característicos</vt:lpstr>
      <vt:lpstr>Raíces y vectores característicos</vt:lpstr>
      <vt:lpstr>Eigenvalores y eigenvectores</vt:lpstr>
      <vt:lpstr>Raíces y vectores característicos</vt:lpstr>
      <vt:lpstr>Vectores y matrices de importancia estadística</vt:lpstr>
      <vt:lpstr>Presentación de PowerPoint</vt:lpstr>
      <vt:lpstr>Presentación de PowerPoint</vt:lpstr>
      <vt:lpstr>Vectores y matrices de importancia estadística</vt:lpstr>
      <vt:lpstr>Matriz de covarianzas</vt:lpstr>
      <vt:lpstr>Matriz de correlaciones</vt:lpstr>
      <vt:lpstr>Otras matrices de importancia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Álgebra Matricial 2</dc:title>
  <dc:creator>Microsoft Office User</dc:creator>
  <cp:lastModifiedBy>Microsoft Office User</cp:lastModifiedBy>
  <cp:revision>25</cp:revision>
  <dcterms:created xsi:type="dcterms:W3CDTF">2020-08-16T23:31:45Z</dcterms:created>
  <dcterms:modified xsi:type="dcterms:W3CDTF">2020-08-17T01:04:28Z</dcterms:modified>
</cp:coreProperties>
</file>