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9FD7A-C494-504C-8C9B-0716E35EB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A68F3-00AA-634F-AA98-9582C42DB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5551AB-D0BA-EE40-AE5E-0987F463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1FAB4-032C-DA48-9E29-CDD55013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B5492-1B05-BC43-A68D-5191B538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4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2176F-6975-A841-885E-6C5233B2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655EB3-1EA4-9040-8D4A-2DFD8F90D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74F32A-1BEC-5141-908A-6A98DA21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CC79F-0604-CE44-9098-989A5084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6B814-8DB4-3340-987A-503E7056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56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413438-CFB7-C443-98A7-AA60A2FE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3142B6-9E22-5649-B6E6-355CF200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1CAA8-445A-754B-88C8-3C6A1A48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B5E60-1A67-834E-BA66-F526F6DA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BF180-F55D-E54F-9A1F-BA4E6CCA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61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D8CD8-1B4A-4146-AFE4-E730BE18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2CE90-ACE1-914D-827C-C0BFF8F08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793D4-AF61-D54B-88D9-D324326F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AF49E-4237-0B43-B913-74E43136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E800E2-E695-2A48-BE9E-5EAF572B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1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0FEB7-855B-A744-85DD-0CAE9F4C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AFB6FD-5F1C-7944-8995-477700C1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DF7BBF-DA64-2D46-ACFA-CD55E953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2B1AA-D5ED-7443-9191-287625BC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8A2EC6-EFC1-9741-ADD1-77092329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6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86173-95D5-B940-A96A-B0301A31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530D2B-9650-8B4E-B2A7-55B0C7002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003CC-0409-1D46-9C0C-3D159B96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3D37F7-6873-CB43-B50F-819C3679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C87D5C-C149-0F47-8AE1-DC9135E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1A629D-932D-6C42-BA72-849A51A1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91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3AB00-A96C-7B42-A190-E1822D91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984ED9-524A-B448-9DFE-FE27E72A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7266AE-DF2E-3B45-B1AE-A99F80BE4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104E91-0087-8446-B2AF-E26CD1B5A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97A781-9AB2-3340-8987-4CEE5B138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A44189-227F-D24C-913B-14E6EF48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5E56A9-269D-784F-9E19-5EE126D9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22EBD4-996F-564C-A88E-F5B37C15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06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3805B-2944-DE45-AF37-431E56E7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1CE209-2650-9F49-A117-08FBACD6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2BEA81-E205-0549-8F66-B656FF11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43F849-0E2A-6D48-93EF-205E9CCA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86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3F821C-3E38-E847-8C61-0B265ACF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3D2971-2C6F-D84C-AE0D-76828929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459279-4BEA-2243-AD0F-F8D1BDDA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98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6367C-824E-EB46-9F97-901E6E0B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A5317-9259-544E-891C-6BD38FF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E2AE2F-248D-704E-B5EA-24C01C775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111AE0-D25D-8C41-A872-0F5110DF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B77C6-B6BF-2E4C-A9C7-F0C8C534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88223E-8159-EC4D-8509-7AC2CBAC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85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35887-0764-5649-8D58-4516638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C02287-68A3-1447-A678-FB22470E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D433D5-8860-D94D-BD82-A9164DDA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3D53E-439F-1A45-875E-D2ED1D94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0A4254-72F3-924A-B95C-63F38C7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10062-157B-FB4A-9F5B-3996C103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4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354707-AFDE-864D-A427-E830517F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E052D7-5ACA-9B45-8758-DD024FE8B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054D7-1783-E243-B593-35A0A28D1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9FA0-BA9E-CB40-82A1-272768F8534F}" type="datetimeFigureOut">
              <a:rPr lang="es-MX" smtClean="0"/>
              <a:t>09/10/20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523667-FDA2-BB4D-9829-C03A7E62C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5FBC26-B032-CD4C-B768-9EBC24640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2EF6-A6A1-3A43-A063-8FF333493A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66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78621-A91E-3B45-BD35-89B11B929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ANALISIS DE COMPONENTES PRINCIPALES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295B5E-7953-1D47-AE74-FD45534BC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/>
              <a:t>HUMBERTO SUZAN AZPIRI</a:t>
            </a:r>
          </a:p>
        </p:txBody>
      </p:sp>
    </p:spTree>
    <p:extLst>
      <p:ext uri="{BB962C8B-B14F-4D97-AF65-F5344CB8AC3E}">
        <p14:creationId xmlns:p14="http://schemas.microsoft.com/office/powerpoint/2010/main" val="220971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EF234-4112-0A46-AB39-46AAB5B5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CAC20-FBBC-1145-A7CE-F578FE03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En la figura 1.2 se ve el </a:t>
            </a:r>
            <a:r>
              <a:rPr lang="es-ES_tradnl" err="1"/>
              <a:t>eigenvalor</a:t>
            </a:r>
            <a:r>
              <a:rPr lang="es-ES_tradnl"/>
              <a:t> y el porcentaje de varianza explicado.</a:t>
            </a:r>
          </a:p>
          <a:p>
            <a:r>
              <a:rPr lang="es-ES_tradnl"/>
              <a:t>Diversos autores sugieren que se consideren los componentes que sumados den el 80% de la varianza. En este caso un componente explica toda la variación necesaria (83%).</a:t>
            </a:r>
          </a:p>
          <a:p>
            <a:r>
              <a:rPr lang="es-ES_tradnl"/>
              <a:t>AL ver los </a:t>
            </a:r>
            <a:r>
              <a:rPr lang="es-ES_tradnl" err="1"/>
              <a:t>eigenvectores</a:t>
            </a:r>
            <a:r>
              <a:rPr lang="es-ES_tradnl"/>
              <a:t> (figura 2) encontramos que 3 variables tienen altas correlaciones con el componente (ver </a:t>
            </a:r>
            <a:r>
              <a:rPr lang="es-ES_tradnl" err="1"/>
              <a:t>Loadgings</a:t>
            </a:r>
            <a:r>
              <a:rPr lang="es-ES_tradnl"/>
              <a:t> y </a:t>
            </a:r>
            <a:r>
              <a:rPr lang="es-ES_tradnl" err="1"/>
              <a:t>Loadgin</a:t>
            </a:r>
            <a:r>
              <a:rPr lang="es-ES_tradnl"/>
              <a:t> </a:t>
            </a:r>
            <a:r>
              <a:rPr lang="es-ES_tradnl" err="1"/>
              <a:t>plot</a:t>
            </a:r>
            <a:r>
              <a:rPr lang="es-ES_tradnl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5448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30E45-FAC9-9546-B98F-6F7387A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Figura 2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C3244A2-E890-A94F-9D1A-3A7E0E41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9953"/>
            <a:ext cx="3769365" cy="2598094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F90C39-7452-434B-9684-579E825D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42" y="2106612"/>
            <a:ext cx="4349750" cy="25980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BEBD98-A9CD-A04C-871C-F813935C7D7B}"/>
              </a:ext>
            </a:extLst>
          </p:cNvPr>
          <p:cNvSpPr txBox="1"/>
          <p:nvPr/>
        </p:nvSpPr>
        <p:spPr>
          <a:xfrm>
            <a:off x="1062681" y="5288692"/>
            <a:ext cx="1055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En la imagen de Loading plot seleccionar correlación, en la imagen de Loadings se ven las correlaciones , donde destacan las tres primeras variables (ver en PC1) </a:t>
            </a:r>
          </a:p>
        </p:txBody>
      </p:sp>
    </p:spTree>
    <p:extLst>
      <p:ext uri="{BB962C8B-B14F-4D97-AF65-F5344CB8AC3E}">
        <p14:creationId xmlns:p14="http://schemas.microsoft.com/office/powerpoint/2010/main" val="255514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A8895-5657-A947-BB26-32E146CE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Scatter plot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1F897-C8ED-394F-8A75-990347B3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En esta imagen podemos ver la posición de cada observación con respecto a los componentes (Ordenamiento).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9057EE-3552-6F45-9487-82DFE3C2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2737505"/>
            <a:ext cx="5440680" cy="40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3BD98-9DAE-0F47-8735-EAE2BA5E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48112-3EB3-804E-AEB8-56A9E56B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Del archivo Iris realice un análisis de componentes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319978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B1FC1-EE4F-8646-A7AD-6C16A689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PROCEDIMIENTO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4CF20-1E11-B64D-9294-6A93931C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Este tema se encuentra descrito en el capítulo 6 del libro de </a:t>
            </a:r>
            <a:r>
              <a:rPr lang="es-ES_tradnl" dirty="0" err="1"/>
              <a:t>Manly</a:t>
            </a:r>
            <a:r>
              <a:rPr lang="es-ES_tradnl" dirty="0"/>
              <a:t> (2005), páginas 75-90.</a:t>
            </a:r>
          </a:p>
          <a:p>
            <a:r>
              <a:rPr lang="es-ES_tradnl" dirty="0"/>
              <a:t>Se puede encontrar apoyo referencial en el manual de </a:t>
            </a:r>
            <a:r>
              <a:rPr lang="es-ES_tradnl" dirty="0" err="1"/>
              <a:t>Past</a:t>
            </a:r>
            <a:r>
              <a:rPr lang="es-ES_tradnl" dirty="0"/>
              <a:t> páginas 94 a 97 (</a:t>
            </a:r>
            <a:r>
              <a:rPr lang="es-ES_tradnl" dirty="0" err="1"/>
              <a:t>Hammer</a:t>
            </a:r>
            <a:r>
              <a:rPr lang="es-ES_tradnl" dirty="0"/>
              <a:t> 2018).</a:t>
            </a:r>
          </a:p>
          <a:p>
            <a:r>
              <a:rPr lang="es-ES_tradnl" dirty="0"/>
              <a:t>Utilizarán los archivos “Tabla </a:t>
            </a:r>
            <a:r>
              <a:rPr lang="es-ES_tradnl" dirty="0" err="1"/>
              <a:t>sparrows</a:t>
            </a:r>
            <a:r>
              <a:rPr lang="es-ES_tradnl" dirty="0"/>
              <a:t>” y “países n libro” siguiendo el libro de </a:t>
            </a:r>
            <a:r>
              <a:rPr lang="es-ES_tradnl" dirty="0" err="1"/>
              <a:t>Manly</a:t>
            </a:r>
            <a:r>
              <a:rPr lang="es-ES_tradnl" dirty="0"/>
              <a:t> (2005).</a:t>
            </a:r>
          </a:p>
          <a:p>
            <a:r>
              <a:rPr lang="es-ES_tradnl" dirty="0"/>
              <a:t>Como tarea realizarán un análisis de componentes principales con los datos de iris, determinando cuantos componentes son significativos y que variables lo conforman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1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AA113-8446-EF4B-8F15-C299E34C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DD07C-8BC2-C646-A4CD-CFEA3A3D9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El </a:t>
            </a:r>
            <a:r>
              <a:rPr lang="es-ES_tradnl" b="1"/>
              <a:t>análisis de componentes principales</a:t>
            </a:r>
            <a:r>
              <a:rPr lang="es-ES_tradnl"/>
              <a:t> (</a:t>
            </a:r>
            <a:r>
              <a:rPr lang="es-ES_tradnl" b="1"/>
              <a:t>ACP </a:t>
            </a:r>
            <a:r>
              <a:rPr lang="es-ES_tradnl"/>
              <a:t>,o </a:t>
            </a:r>
            <a:r>
              <a:rPr lang="es-ES_tradnl" b="1"/>
              <a:t>PCA</a:t>
            </a:r>
            <a:r>
              <a:rPr lang="es-ES_tradnl"/>
              <a:t>) es una técnica multivariada utilizada para describir un conjunto de datos en términos de nuevas variables  no correlacionadas.</a:t>
            </a:r>
          </a:p>
          <a:p>
            <a:r>
              <a:rPr lang="es-ES_tradnl"/>
              <a:t>El ACP se utiliza con los siguientes propósitos:</a:t>
            </a:r>
          </a:p>
          <a:p>
            <a:pPr lvl="1"/>
            <a:r>
              <a:rPr lang="es-ES_tradnl"/>
              <a:t>Analizar los patrones de correlación de un grupo de variables.</a:t>
            </a:r>
          </a:p>
          <a:p>
            <a:pPr lvl="1"/>
            <a:r>
              <a:rPr lang="es-ES_tradnl"/>
              <a:t>Reducción de dimensiones para una mejor interpretación.</a:t>
            </a:r>
          </a:p>
          <a:p>
            <a:pPr lvl="1"/>
            <a:r>
              <a:rPr lang="es-ES_tradnl"/>
              <a:t>Generar nuevas variables no correlacionadas entre si.</a:t>
            </a:r>
          </a:p>
          <a:p>
            <a:pPr lvl="1"/>
            <a:r>
              <a:rPr lang="es-ES_tradnl"/>
              <a:t>Definir que variables son las que tienen un mayor peso en la estructura multivariada.</a:t>
            </a:r>
          </a:p>
          <a:p>
            <a:pPr lvl="1"/>
            <a:r>
              <a:rPr lang="es-ES_tradnl"/>
              <a:t>Realizar un estudio de ordenamiento de los datos.</a:t>
            </a:r>
          </a:p>
          <a:p>
            <a:pPr lvl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06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43494-E677-564F-B8D1-8818D4B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Generalidades</a:t>
            </a:r>
            <a:br>
              <a:rPr lang="es-MX"/>
            </a:b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FFBA9-F1DC-674B-A3EE-2B48482C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El ACP se emplea sobre todo en como análisis exploratorio de datos y para construir modelos predictivos. </a:t>
            </a:r>
          </a:p>
          <a:p>
            <a:r>
              <a:rPr lang="es-MX"/>
              <a:t>El ACP implica el cálculo de los eigenvalores (valores característicos o autovalores) y eigenvectores de una matriz de covarianza normalmente tras centrar los datos en la media de cada atributo, o con la matriz de correlaciones.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19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5486F-7550-4744-BD99-794C78E1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Cálculo de los Componentes Principales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F34FAF-B969-3144-9123-097FEFCE7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Se considera una serie de variables (x</a:t>
            </a:r>
            <a:r>
              <a:rPr lang="es-MX" baseline="-25000"/>
              <a:t>1</a:t>
            </a:r>
            <a:r>
              <a:rPr lang="es-MX"/>
              <a:t>, x</a:t>
            </a:r>
            <a:r>
              <a:rPr lang="es-MX" baseline="-25000"/>
              <a:t>2</a:t>
            </a:r>
            <a:r>
              <a:rPr lang="es-MX"/>
              <a:t>, ..., x</a:t>
            </a:r>
            <a:r>
              <a:rPr lang="es-MX" baseline="-25000"/>
              <a:t>p</a:t>
            </a:r>
            <a:r>
              <a:rPr lang="es-MX"/>
              <a:t>) sobre un grupo de objetos o individuos y se trata de calcular, a partir de ellas, un nuevo conjunto de variables z</a:t>
            </a:r>
            <a:r>
              <a:rPr lang="es-MX" baseline="-25000"/>
              <a:t>1</a:t>
            </a:r>
            <a:r>
              <a:rPr lang="es-MX"/>
              <a:t>, z</a:t>
            </a:r>
            <a:r>
              <a:rPr lang="es-MX" baseline="-25000"/>
              <a:t>2</a:t>
            </a:r>
            <a:r>
              <a:rPr lang="es-MX"/>
              <a:t>, ..., z</a:t>
            </a:r>
            <a:r>
              <a:rPr lang="es-MX" baseline="-25000"/>
              <a:t>p</a:t>
            </a:r>
            <a:r>
              <a:rPr lang="es-MX"/>
              <a:t> no correlacionadas entre sí.</a:t>
            </a:r>
          </a:p>
          <a:p>
            <a:r>
              <a:rPr lang="es-MX"/>
              <a:t>Las varianzas vayan decreciendo progresivamente en cada componente (z</a:t>
            </a:r>
            <a:r>
              <a:rPr lang="es-MX" baseline="-25000"/>
              <a:t>1</a:t>
            </a:r>
            <a:r>
              <a:rPr lang="es-MX"/>
              <a:t>&gt;z</a:t>
            </a:r>
            <a:r>
              <a:rPr lang="es-MX" baseline="-25000"/>
              <a:t>2</a:t>
            </a:r>
            <a:r>
              <a:rPr lang="es-MX"/>
              <a:t>&gt;z</a:t>
            </a:r>
            <a:r>
              <a:rPr lang="es-MX" baseline="-25000"/>
              <a:t>3</a:t>
            </a:r>
            <a:r>
              <a:rPr lang="es-MX"/>
              <a:t>…&gt;z</a:t>
            </a:r>
            <a:r>
              <a:rPr lang="es-MX" baseline="-25000"/>
              <a:t>p</a:t>
            </a:r>
            <a:r>
              <a:rPr lang="es-MX"/>
              <a:t>). </a:t>
            </a:r>
          </a:p>
          <a:p>
            <a:r>
              <a:rPr lang="es-MX"/>
              <a:t>Cada zj (donde j = 1,...,p) es una combinación lineal de las x</a:t>
            </a:r>
            <a:r>
              <a:rPr lang="es-MX" baseline="-25000"/>
              <a:t>1</a:t>
            </a:r>
            <a:r>
              <a:rPr lang="es-MX"/>
              <a:t>, x</a:t>
            </a:r>
            <a:r>
              <a:rPr lang="es-MX" baseline="-25000"/>
              <a:t>2</a:t>
            </a:r>
            <a:r>
              <a:rPr lang="es-MX"/>
              <a:t>, ..., x</a:t>
            </a:r>
            <a:r>
              <a:rPr lang="es-MX" baseline="-25000"/>
              <a:t>p</a:t>
            </a:r>
            <a:r>
              <a:rPr lang="es-MX"/>
              <a:t>  variables originales, es decir:</a:t>
            </a:r>
          </a:p>
          <a:p>
            <a:pPr lvl="1"/>
            <a:r>
              <a:rPr lang="es-MX"/>
              <a:t>z</a:t>
            </a:r>
            <a:r>
              <a:rPr lang="es-MX" baseline="-25000"/>
              <a:t>1</a:t>
            </a:r>
            <a:r>
              <a:rPr lang="es-MX"/>
              <a:t> = a</a:t>
            </a:r>
            <a:r>
              <a:rPr lang="es-MX" baseline="-25000"/>
              <a:t>11</a:t>
            </a:r>
            <a:r>
              <a:rPr lang="es-MX"/>
              <a:t>x</a:t>
            </a:r>
            <a:r>
              <a:rPr lang="es-MX" baseline="-25000"/>
              <a:t>1</a:t>
            </a:r>
            <a:r>
              <a:rPr lang="es-MX"/>
              <a:t>+ a</a:t>
            </a:r>
            <a:r>
              <a:rPr lang="es-MX" baseline="-25000"/>
              <a:t>12</a:t>
            </a:r>
            <a:r>
              <a:rPr lang="es-MX"/>
              <a:t>x</a:t>
            </a:r>
            <a:r>
              <a:rPr lang="es-MX" baseline="-25000"/>
              <a:t>2</a:t>
            </a:r>
            <a:r>
              <a:rPr lang="es-MX"/>
              <a:t> +….. A</a:t>
            </a:r>
            <a:r>
              <a:rPr lang="es-MX" baseline="-25000"/>
              <a:t>1p</a:t>
            </a:r>
            <a:r>
              <a:rPr lang="es-MX"/>
              <a:t>x</a:t>
            </a:r>
            <a:r>
              <a:rPr lang="es-MX" baseline="-25000"/>
              <a:t>p</a:t>
            </a:r>
          </a:p>
          <a:p>
            <a:pPr lvl="1"/>
            <a:r>
              <a:rPr lang="es-MX"/>
              <a:t>z</a:t>
            </a:r>
            <a:r>
              <a:rPr lang="es-MX" baseline="-25000"/>
              <a:t>2</a:t>
            </a:r>
            <a:r>
              <a:rPr lang="es-MX"/>
              <a:t> = a</a:t>
            </a:r>
            <a:r>
              <a:rPr lang="es-MX" baseline="-25000"/>
              <a:t>21</a:t>
            </a:r>
            <a:r>
              <a:rPr lang="es-MX"/>
              <a:t>x</a:t>
            </a:r>
            <a:r>
              <a:rPr lang="es-MX" baseline="-25000"/>
              <a:t>1</a:t>
            </a:r>
            <a:r>
              <a:rPr lang="es-MX"/>
              <a:t>+ a</a:t>
            </a:r>
            <a:r>
              <a:rPr lang="es-MX" baseline="-25000"/>
              <a:t>22</a:t>
            </a:r>
            <a:r>
              <a:rPr lang="es-MX"/>
              <a:t>x</a:t>
            </a:r>
            <a:r>
              <a:rPr lang="es-MX" baseline="-25000"/>
              <a:t>2</a:t>
            </a:r>
            <a:r>
              <a:rPr lang="es-MX"/>
              <a:t> +….. A</a:t>
            </a:r>
            <a:r>
              <a:rPr lang="es-MX" baseline="-25000"/>
              <a:t>2p</a:t>
            </a:r>
            <a:r>
              <a:rPr lang="es-MX"/>
              <a:t>x</a:t>
            </a:r>
            <a:r>
              <a:rPr lang="es-MX" baseline="-25000"/>
              <a:t>p………….</a:t>
            </a:r>
          </a:p>
          <a:p>
            <a:pPr lvl="1"/>
            <a:r>
              <a:rPr lang="es-MX"/>
              <a:t>z</a:t>
            </a:r>
            <a:r>
              <a:rPr lang="es-MX" baseline="-25000"/>
              <a:t>p</a:t>
            </a:r>
            <a:r>
              <a:rPr lang="es-MX"/>
              <a:t> = a</a:t>
            </a:r>
            <a:r>
              <a:rPr lang="es-MX" baseline="-25000"/>
              <a:t>p1</a:t>
            </a:r>
            <a:r>
              <a:rPr lang="es-MX"/>
              <a:t>x</a:t>
            </a:r>
            <a:r>
              <a:rPr lang="es-MX" baseline="-25000"/>
              <a:t>1</a:t>
            </a:r>
            <a:r>
              <a:rPr lang="es-MX"/>
              <a:t>+ a</a:t>
            </a:r>
            <a:r>
              <a:rPr lang="es-MX" baseline="-25000"/>
              <a:t>p2</a:t>
            </a:r>
            <a:r>
              <a:rPr lang="es-MX"/>
              <a:t>x</a:t>
            </a:r>
            <a:r>
              <a:rPr lang="es-MX" baseline="-25000"/>
              <a:t>2</a:t>
            </a:r>
            <a:r>
              <a:rPr lang="es-MX"/>
              <a:t> +….. A</a:t>
            </a:r>
            <a:r>
              <a:rPr lang="es-MX" baseline="-25000"/>
              <a:t>pp</a:t>
            </a:r>
            <a:r>
              <a:rPr lang="es-MX"/>
              <a:t>x</a:t>
            </a:r>
            <a:r>
              <a:rPr lang="es-MX" baseline="-25000"/>
              <a:t>p</a:t>
            </a:r>
          </a:p>
          <a:p>
            <a:pPr lvl="1"/>
            <a:endParaRPr lang="es-MX" baseline="-25000"/>
          </a:p>
          <a:p>
            <a:pPr lvl="1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02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5312D-1E77-1141-9EF3-FFC695D4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Calculo de los componentes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E6403B-B494-294E-AD72-9250D2EA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Cada Zj está condicionada a  que:</a:t>
            </a:r>
          </a:p>
          <a:p>
            <a:pPr lvl="1"/>
            <a:r>
              <a:rPr lang="es-MX"/>
              <a:t>en z</a:t>
            </a:r>
            <a:r>
              <a:rPr lang="es-MX" baseline="-25000"/>
              <a:t>1</a:t>
            </a:r>
            <a:r>
              <a:rPr lang="es-MX"/>
              <a:t> : a</a:t>
            </a:r>
            <a:r>
              <a:rPr lang="es-MX" baseline="30000"/>
              <a:t>2</a:t>
            </a:r>
            <a:r>
              <a:rPr lang="es-MX" baseline="-25000"/>
              <a:t>11</a:t>
            </a:r>
            <a:r>
              <a:rPr lang="es-MX"/>
              <a:t>+ a</a:t>
            </a:r>
            <a:r>
              <a:rPr lang="es-MX" baseline="30000"/>
              <a:t>2</a:t>
            </a:r>
            <a:r>
              <a:rPr lang="es-MX" baseline="-25000"/>
              <a:t>12</a:t>
            </a:r>
            <a:r>
              <a:rPr lang="es-MX"/>
              <a:t> +….. a</a:t>
            </a:r>
            <a:r>
              <a:rPr lang="es-MX" baseline="30000"/>
              <a:t>2</a:t>
            </a:r>
            <a:r>
              <a:rPr lang="es-MX" baseline="-25000"/>
              <a:t>1p </a:t>
            </a:r>
            <a:r>
              <a:rPr lang="es-MX"/>
              <a:t>=1</a:t>
            </a:r>
          </a:p>
          <a:p>
            <a:pPr lvl="1"/>
            <a:r>
              <a:rPr lang="es-MX"/>
              <a:t>en z</a:t>
            </a:r>
            <a:r>
              <a:rPr lang="es-MX" baseline="-25000"/>
              <a:t>2</a:t>
            </a:r>
            <a:r>
              <a:rPr lang="es-MX"/>
              <a:t> : a</a:t>
            </a:r>
            <a:r>
              <a:rPr lang="es-MX" baseline="30000"/>
              <a:t>2</a:t>
            </a:r>
            <a:r>
              <a:rPr lang="es-MX" baseline="-25000"/>
              <a:t>21</a:t>
            </a:r>
            <a:r>
              <a:rPr lang="es-MX"/>
              <a:t>+ a</a:t>
            </a:r>
            <a:r>
              <a:rPr lang="es-MX" baseline="30000"/>
              <a:t>2</a:t>
            </a:r>
            <a:r>
              <a:rPr lang="es-MX" baseline="-25000"/>
              <a:t>22</a:t>
            </a:r>
            <a:r>
              <a:rPr lang="es-MX"/>
              <a:t> +….. a</a:t>
            </a:r>
            <a:r>
              <a:rPr lang="es-MX" baseline="30000"/>
              <a:t>2</a:t>
            </a:r>
            <a:r>
              <a:rPr lang="es-MX" baseline="-25000"/>
              <a:t>2p </a:t>
            </a:r>
            <a:r>
              <a:rPr lang="es-MX"/>
              <a:t>=1</a:t>
            </a:r>
          </a:p>
          <a:p>
            <a:pPr lvl="1"/>
            <a:r>
              <a:rPr lang="es-MX"/>
              <a:t>en z</a:t>
            </a:r>
            <a:r>
              <a:rPr lang="es-MX" baseline="-25000"/>
              <a:t>p</a:t>
            </a:r>
            <a:r>
              <a:rPr lang="es-MX"/>
              <a:t> : a</a:t>
            </a:r>
            <a:r>
              <a:rPr lang="es-MX" baseline="30000"/>
              <a:t>2</a:t>
            </a:r>
            <a:r>
              <a:rPr lang="es-MX" baseline="-25000"/>
              <a:t>p1</a:t>
            </a:r>
            <a:r>
              <a:rPr lang="es-MX"/>
              <a:t>+ a</a:t>
            </a:r>
            <a:r>
              <a:rPr lang="es-MX" baseline="30000"/>
              <a:t>2</a:t>
            </a:r>
            <a:r>
              <a:rPr lang="es-MX" baseline="-25000"/>
              <a:t>p2</a:t>
            </a:r>
            <a:r>
              <a:rPr lang="es-MX"/>
              <a:t> +….. a</a:t>
            </a:r>
            <a:r>
              <a:rPr lang="es-MX" baseline="30000"/>
              <a:t>2</a:t>
            </a:r>
            <a:r>
              <a:rPr lang="es-MX" baseline="-25000"/>
              <a:t>pp </a:t>
            </a:r>
            <a:r>
              <a:rPr lang="es-MX"/>
              <a:t>=1</a:t>
            </a:r>
          </a:p>
          <a:p>
            <a:r>
              <a:rPr lang="es-MX"/>
              <a:t>El procedimiento implica obtener los eigenvalores y eigenvalores de la matriz de correlaciones o de covarianzas.</a:t>
            </a:r>
          </a:p>
          <a:p>
            <a:r>
              <a:rPr lang="es-MX"/>
              <a:t>El eigenvalor mayor </a:t>
            </a:r>
            <a:r>
              <a:rPr lang="es-MX">
                <a:sym typeface="Symbol" pitchFamily="2" charset="2"/>
              </a:rPr>
              <a:t></a:t>
            </a:r>
            <a:r>
              <a:rPr lang="es-MX" baseline="-25000">
                <a:sym typeface="Symbol" pitchFamily="2" charset="2"/>
              </a:rPr>
              <a:t>1</a:t>
            </a:r>
            <a:r>
              <a:rPr lang="es-MX">
                <a:sym typeface="Symbol" pitchFamily="2" charset="2"/>
              </a:rPr>
              <a:t> = Var (Z</a:t>
            </a:r>
            <a:r>
              <a:rPr lang="es-MX" baseline="-25000">
                <a:sym typeface="Symbol" pitchFamily="2" charset="2"/>
              </a:rPr>
              <a:t>1</a:t>
            </a:r>
            <a:r>
              <a:rPr lang="es-MX">
                <a:sym typeface="Symbol" pitchFamily="2" charset="2"/>
              </a:rPr>
              <a:t>) ; el segundo </a:t>
            </a:r>
            <a:r>
              <a:rPr lang="es-MX" baseline="-25000">
                <a:sym typeface="Symbol" pitchFamily="2" charset="2"/>
              </a:rPr>
              <a:t>2</a:t>
            </a:r>
            <a:r>
              <a:rPr lang="es-MX">
                <a:sym typeface="Symbol" pitchFamily="2" charset="2"/>
              </a:rPr>
              <a:t> = Var (Z</a:t>
            </a:r>
            <a:r>
              <a:rPr lang="es-MX" baseline="-25000">
                <a:sym typeface="Symbol" pitchFamily="2" charset="2"/>
              </a:rPr>
              <a:t>2</a:t>
            </a:r>
            <a:r>
              <a:rPr lang="es-MX">
                <a:sym typeface="Symbol" pitchFamily="2" charset="2"/>
              </a:rPr>
              <a:t>) y así sucesivamente.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49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E938C-2C8C-5E42-8640-933BAFA0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ACP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C4012-E9E7-CD47-9788-86766DB0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>
                <a:sym typeface="Symbol" pitchFamily="2" charset="2"/>
              </a:rPr>
              <a:t>Los valores </a:t>
            </a:r>
            <a:r>
              <a:rPr lang="es-MX"/>
              <a:t>a</a:t>
            </a:r>
            <a:r>
              <a:rPr lang="es-MX" baseline="-25000"/>
              <a:t>11</a:t>
            </a:r>
            <a:r>
              <a:rPr lang="es-MX"/>
              <a:t>, a</a:t>
            </a:r>
            <a:r>
              <a:rPr lang="es-MX" baseline="-25000"/>
              <a:t>12</a:t>
            </a:r>
            <a:r>
              <a:rPr lang="es-MX"/>
              <a:t> ,… a</a:t>
            </a:r>
            <a:r>
              <a:rPr lang="es-MX" baseline="-25000"/>
              <a:t>1p  </a:t>
            </a:r>
            <a:r>
              <a:rPr lang="es-MX"/>
              <a:t>son los valores del primer eigenvector asociado al eigenvalor  </a:t>
            </a:r>
            <a:r>
              <a:rPr lang="es-MX">
                <a:sym typeface="Symbol" pitchFamily="2" charset="2"/>
              </a:rPr>
              <a:t></a:t>
            </a:r>
            <a:r>
              <a:rPr lang="es-MX" baseline="-25000">
                <a:sym typeface="Symbol" pitchFamily="2" charset="2"/>
              </a:rPr>
              <a:t>1</a:t>
            </a:r>
            <a:endParaRPr lang="es-MX" baseline="-25000"/>
          </a:p>
          <a:p>
            <a:r>
              <a:rPr lang="es-MX">
                <a:sym typeface="Symbol" pitchFamily="2" charset="2"/>
              </a:rPr>
              <a:t>Los valores </a:t>
            </a:r>
            <a:r>
              <a:rPr lang="es-MX"/>
              <a:t>a</a:t>
            </a:r>
            <a:r>
              <a:rPr lang="es-MX" baseline="-25000"/>
              <a:t>21</a:t>
            </a:r>
            <a:r>
              <a:rPr lang="es-MX"/>
              <a:t>, a</a:t>
            </a:r>
            <a:r>
              <a:rPr lang="es-MX" baseline="-25000"/>
              <a:t>22</a:t>
            </a:r>
            <a:r>
              <a:rPr lang="es-MX"/>
              <a:t> ,… a</a:t>
            </a:r>
            <a:r>
              <a:rPr lang="es-MX" baseline="-25000"/>
              <a:t>2p  </a:t>
            </a:r>
            <a:r>
              <a:rPr lang="es-MX"/>
              <a:t>son los valores del primer eigenvector asociado al eigenvalor  </a:t>
            </a:r>
            <a:r>
              <a:rPr lang="es-MX">
                <a:sym typeface="Symbol" pitchFamily="2" charset="2"/>
              </a:rPr>
              <a:t></a:t>
            </a:r>
            <a:r>
              <a:rPr lang="es-MX" baseline="-25000">
                <a:sym typeface="Symbol" pitchFamily="2" charset="2"/>
              </a:rPr>
              <a:t>2 </a:t>
            </a:r>
            <a:r>
              <a:rPr lang="es-MX">
                <a:sym typeface="Symbol" pitchFamily="2" charset="2"/>
              </a:rPr>
              <a:t>y así sucesivamente</a:t>
            </a:r>
            <a:endParaRPr lang="es-MX"/>
          </a:p>
          <a:p>
            <a:r>
              <a:rPr lang="es-MX"/>
              <a:t>Para ver la interpretación acudir a Manly (2005) pág. 79-80</a:t>
            </a:r>
          </a:p>
        </p:txBody>
      </p:sp>
    </p:spTree>
    <p:extLst>
      <p:ext uri="{BB962C8B-B14F-4D97-AF65-F5344CB8AC3E}">
        <p14:creationId xmlns:p14="http://schemas.microsoft.com/office/powerpoint/2010/main" val="367405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B7C82-575D-E448-B9F9-CD6AEF66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ACP en Past.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A3805-9BCA-A44D-940F-449BC274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Hay que tener los datos en formato vectorial donde cada columna es una variable y cada renglón es un caso.</a:t>
            </a:r>
          </a:p>
          <a:p>
            <a:r>
              <a:rPr lang="es-ES_tradnl"/>
              <a:t>Usar matriz de covarianzas si los datos están en la misma escala para todas las variables.</a:t>
            </a:r>
          </a:p>
          <a:p>
            <a:r>
              <a:rPr lang="es-ES_tradnl"/>
              <a:t>De la base de datos “Tabla </a:t>
            </a:r>
            <a:r>
              <a:rPr lang="es-ES_tradnl" err="1"/>
              <a:t>sparrows</a:t>
            </a:r>
            <a:r>
              <a:rPr lang="es-ES_tradnl"/>
              <a:t>” copiar únicamente los datos sin el primer renglón (nombre de las variables).</a:t>
            </a:r>
          </a:p>
          <a:p>
            <a:r>
              <a:rPr lang="es-ES_tradnl"/>
              <a:t> Señalar las columnas a analizar, abrir en la columna de análisis multivariado, luego ordenamiento y ACP (ver figura 1.1).</a:t>
            </a:r>
          </a:p>
          <a:p>
            <a:r>
              <a:rPr lang="es-ES_tradnl"/>
              <a:t>Ver resultados (figura 1.2)</a:t>
            </a:r>
          </a:p>
        </p:txBody>
      </p:sp>
    </p:spTree>
    <p:extLst>
      <p:ext uri="{BB962C8B-B14F-4D97-AF65-F5344CB8AC3E}">
        <p14:creationId xmlns:p14="http://schemas.microsoft.com/office/powerpoint/2010/main" val="138174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7FC47-33B3-EF40-BF87-5B54F75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Figuras 1.1 y 1.2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667C51-D05C-FD47-915F-7B66F1B61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7666"/>
            <a:ext cx="4903159" cy="371498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DED16C-4C37-1E40-AB83-2DBC28A0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48" y="1841347"/>
            <a:ext cx="5095175" cy="40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91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730</Words>
  <Application>Microsoft Macintosh PowerPoint</Application>
  <PresentationFormat>Panorámica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ANALISIS DE COMPONENTES PRINCIPALES</vt:lpstr>
      <vt:lpstr>PROCEDIMIENTO</vt:lpstr>
      <vt:lpstr>GENERALIDADES</vt:lpstr>
      <vt:lpstr>Generalidades </vt:lpstr>
      <vt:lpstr>Cálculo de los Componentes Principales </vt:lpstr>
      <vt:lpstr>Calculo de los componentes</vt:lpstr>
      <vt:lpstr>ACP</vt:lpstr>
      <vt:lpstr>ACP en Past.</vt:lpstr>
      <vt:lpstr>Figuras 1.1 y 1.2</vt:lpstr>
      <vt:lpstr>Resultados</vt:lpstr>
      <vt:lpstr>Figura 2</vt:lpstr>
      <vt:lpstr>Scatter plot</vt:lpstr>
      <vt:lpstr>Tarea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DE COMPONENTES PRINCIPALES</dc:title>
  <dc:creator>Microsoft Office User</dc:creator>
  <cp:lastModifiedBy>Microsoft Office User</cp:lastModifiedBy>
  <cp:revision>24</cp:revision>
  <dcterms:created xsi:type="dcterms:W3CDTF">2020-04-30T19:10:47Z</dcterms:created>
  <dcterms:modified xsi:type="dcterms:W3CDTF">2020-10-09T18:50:55Z</dcterms:modified>
</cp:coreProperties>
</file>