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1" r:id="rId7"/>
    <p:sldId id="262" r:id="rId8"/>
    <p:sldId id="260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36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E622A-7E29-44C4-BBF1-F565DED12CB4}" type="datetimeFigureOut">
              <a:rPr lang="es-MX" smtClean="0"/>
              <a:t>14/05/2020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6026-9150-44E9-85D2-221F7F3451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2637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E622A-7E29-44C4-BBF1-F565DED12CB4}" type="datetimeFigureOut">
              <a:rPr lang="es-MX" smtClean="0"/>
              <a:t>14/05/2020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6026-9150-44E9-85D2-221F7F3451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1459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E622A-7E29-44C4-BBF1-F565DED12CB4}" type="datetimeFigureOut">
              <a:rPr lang="es-MX" smtClean="0"/>
              <a:t>14/05/2020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6026-9150-44E9-85D2-221F7F3451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3323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E622A-7E29-44C4-BBF1-F565DED12CB4}" type="datetimeFigureOut">
              <a:rPr lang="es-MX" smtClean="0"/>
              <a:t>14/05/2020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6026-9150-44E9-85D2-221F7F3451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4250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E622A-7E29-44C4-BBF1-F565DED12CB4}" type="datetimeFigureOut">
              <a:rPr lang="es-MX" smtClean="0"/>
              <a:t>14/05/2020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6026-9150-44E9-85D2-221F7F3451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69805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E622A-7E29-44C4-BBF1-F565DED12CB4}" type="datetimeFigureOut">
              <a:rPr lang="es-MX" smtClean="0"/>
              <a:t>14/05/2020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6026-9150-44E9-85D2-221F7F3451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1056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E622A-7E29-44C4-BBF1-F565DED12CB4}" type="datetimeFigureOut">
              <a:rPr lang="es-MX" smtClean="0"/>
              <a:t>14/05/2020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6026-9150-44E9-85D2-221F7F3451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80438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E622A-7E29-44C4-BBF1-F565DED12CB4}" type="datetimeFigureOut">
              <a:rPr lang="es-MX" smtClean="0"/>
              <a:t>14/05/2020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6026-9150-44E9-85D2-221F7F3451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3300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E622A-7E29-44C4-BBF1-F565DED12CB4}" type="datetimeFigureOut">
              <a:rPr lang="es-MX" smtClean="0"/>
              <a:t>14/05/2020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6026-9150-44E9-85D2-221F7F3451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5203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E622A-7E29-44C4-BBF1-F565DED12CB4}" type="datetimeFigureOut">
              <a:rPr lang="es-MX" smtClean="0"/>
              <a:t>14/05/2020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6026-9150-44E9-85D2-221F7F3451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6618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E622A-7E29-44C4-BBF1-F565DED12CB4}" type="datetimeFigureOut">
              <a:rPr lang="es-MX" smtClean="0"/>
              <a:t>14/05/2020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6026-9150-44E9-85D2-221F7F3451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22576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E622A-7E29-44C4-BBF1-F565DED12CB4}" type="datetimeFigureOut">
              <a:rPr lang="es-MX" smtClean="0"/>
              <a:t>14/05/2020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26026-9150-44E9-85D2-221F7F3451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6698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mp"/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halweb.uc3m.es/esp/Personal/personas/jmmarin/esp/AMult/tema6am.pdf" TargetMode="External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Análisis de discriminantes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Humberto </a:t>
            </a:r>
            <a:r>
              <a:rPr lang="es-MX" dirty="0" err="1" smtClean="0"/>
              <a:t>Suzán</a:t>
            </a:r>
            <a:r>
              <a:rPr lang="es-MX" dirty="0" smtClean="0"/>
              <a:t> </a:t>
            </a:r>
            <a:r>
              <a:rPr lang="es-MX" dirty="0" err="1" smtClean="0"/>
              <a:t>Azpiri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69927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AD en </a:t>
            </a:r>
            <a:r>
              <a:rPr lang="es-MX" dirty="0" err="1" smtClean="0"/>
              <a:t>Past</a:t>
            </a:r>
            <a:r>
              <a:rPr lang="es-MX" dirty="0" smtClean="0"/>
              <a:t> (función canónica)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MX" dirty="0" smtClean="0"/>
              <a:t>Una vez en ordenamiento (</a:t>
            </a:r>
            <a:r>
              <a:rPr lang="es-MX" dirty="0" err="1" smtClean="0"/>
              <a:t>ordination</a:t>
            </a:r>
            <a:r>
              <a:rPr lang="es-MX" dirty="0" smtClean="0"/>
              <a:t>) seleccionar </a:t>
            </a:r>
            <a:r>
              <a:rPr lang="es-MX" dirty="0" err="1" smtClean="0"/>
              <a:t>discriminant</a:t>
            </a:r>
            <a:r>
              <a:rPr lang="es-MX" dirty="0" smtClean="0"/>
              <a:t> </a:t>
            </a:r>
            <a:r>
              <a:rPr lang="es-MX" dirty="0" err="1" smtClean="0"/>
              <a:t>analysis</a:t>
            </a:r>
            <a:r>
              <a:rPr lang="es-MX" dirty="0" smtClean="0"/>
              <a:t>.</a:t>
            </a:r>
          </a:p>
          <a:p>
            <a:r>
              <a:rPr lang="es-MX" dirty="0" smtClean="0"/>
              <a:t>EN la ventana </a:t>
            </a:r>
            <a:r>
              <a:rPr lang="es-MX" dirty="0" err="1" smtClean="0"/>
              <a:t>plot</a:t>
            </a:r>
            <a:r>
              <a:rPr lang="es-MX" dirty="0" smtClean="0"/>
              <a:t> aparecen los grupos, seleccionar elipses y </a:t>
            </a:r>
            <a:r>
              <a:rPr lang="es-MX" dirty="0" err="1" smtClean="0"/>
              <a:t>group</a:t>
            </a:r>
            <a:r>
              <a:rPr lang="es-MX" dirty="0" smtClean="0"/>
              <a:t> </a:t>
            </a:r>
            <a:r>
              <a:rPr lang="es-MX" dirty="0" err="1" smtClean="0"/>
              <a:t>labels</a:t>
            </a:r>
            <a:r>
              <a:rPr lang="es-MX" dirty="0" smtClean="0"/>
              <a:t>.</a:t>
            </a:r>
          </a:p>
          <a:p>
            <a:r>
              <a:rPr lang="es-MX" dirty="0" smtClean="0"/>
              <a:t>EL ordenamiento separa claramente las tres especies</a:t>
            </a:r>
          </a:p>
          <a:p>
            <a:endParaRPr lang="es-MX" dirty="0"/>
          </a:p>
        </p:txBody>
      </p:sp>
      <p:pic>
        <p:nvPicPr>
          <p:cNvPr id="7" name="Marcador de contenido 6" descr="Discriminant analysis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917490"/>
            <a:ext cx="5181600" cy="4167607"/>
          </a:xfrm>
        </p:spPr>
      </p:pic>
      <p:cxnSp>
        <p:nvCxnSpPr>
          <p:cNvPr id="9" name="Conector recto de flecha 8"/>
          <p:cNvCxnSpPr/>
          <p:nvPr/>
        </p:nvCxnSpPr>
        <p:spPr>
          <a:xfrm>
            <a:off x="5392615" y="3598985"/>
            <a:ext cx="4501662" cy="1641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 flipV="1">
            <a:off x="5392615" y="4818185"/>
            <a:ext cx="1793631" cy="3282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7618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AD en </a:t>
            </a:r>
            <a:r>
              <a:rPr lang="es-MX" dirty="0" err="1" smtClean="0"/>
              <a:t>Past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MX" dirty="0" smtClean="0"/>
              <a:t>La casilla scores nos da las coordenadas de cada punto.</a:t>
            </a:r>
          </a:p>
          <a:p>
            <a:r>
              <a:rPr lang="es-MX" dirty="0" smtClean="0"/>
              <a:t>La casilla </a:t>
            </a:r>
            <a:r>
              <a:rPr lang="es-MX" dirty="0" err="1" smtClean="0"/>
              <a:t>loadings</a:t>
            </a:r>
            <a:r>
              <a:rPr lang="es-MX" dirty="0" smtClean="0"/>
              <a:t> nos da los pesos de cada variable en los ejes del ordenamiento.</a:t>
            </a:r>
          </a:p>
          <a:p>
            <a:pPr lvl="1"/>
            <a:r>
              <a:rPr lang="es-MX" dirty="0" smtClean="0"/>
              <a:t>En este caso las variables ACD son las importantes en el primer eje</a:t>
            </a:r>
          </a:p>
          <a:p>
            <a:pPr lvl="1"/>
            <a:r>
              <a:rPr lang="es-MX" dirty="0"/>
              <a:t>L</a:t>
            </a:r>
            <a:r>
              <a:rPr lang="es-MX" dirty="0" smtClean="0"/>
              <a:t>a variable B en el segundo</a:t>
            </a:r>
          </a:p>
          <a:p>
            <a:endParaRPr lang="es-MX" dirty="0"/>
          </a:p>
        </p:txBody>
      </p:sp>
      <p:pic>
        <p:nvPicPr>
          <p:cNvPr id="5" name="Marcador de contenido 4" descr="Discriminant analysis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8353" y="295774"/>
            <a:ext cx="3804138" cy="3059702"/>
          </a:xfrm>
        </p:spPr>
      </p:pic>
      <p:pic>
        <p:nvPicPr>
          <p:cNvPr id="6" name="Imagen 5" descr="Discriminant analysi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1246" y="3545933"/>
            <a:ext cx="3449155" cy="3077905"/>
          </a:xfrm>
          <a:prstGeom prst="rect">
            <a:avLst/>
          </a:prstGeom>
        </p:spPr>
      </p:pic>
      <p:cxnSp>
        <p:nvCxnSpPr>
          <p:cNvPr id="8" name="Conector recto de flecha 7"/>
          <p:cNvCxnSpPr/>
          <p:nvPr/>
        </p:nvCxnSpPr>
        <p:spPr>
          <a:xfrm flipV="1">
            <a:off x="5427785" y="1219200"/>
            <a:ext cx="1160584" cy="10785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>
            <a:off x="5967044" y="4278923"/>
            <a:ext cx="1910864" cy="703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 flipV="1">
            <a:off x="5240215" y="4349262"/>
            <a:ext cx="3516923" cy="7356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6882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AD en PAST (</a:t>
            </a:r>
            <a:r>
              <a:rPr lang="es-MX" dirty="0" err="1" smtClean="0"/>
              <a:t>Dist</a:t>
            </a:r>
            <a:r>
              <a:rPr lang="es-MX" dirty="0" smtClean="0"/>
              <a:t>. </a:t>
            </a:r>
            <a:r>
              <a:rPr lang="es-MX" dirty="0" err="1" smtClean="0"/>
              <a:t>Mahalanobis</a:t>
            </a:r>
            <a:r>
              <a:rPr lang="es-MX" dirty="0" smtClean="0"/>
              <a:t> y función </a:t>
            </a:r>
            <a:r>
              <a:rPr lang="es-MX" dirty="0" err="1" smtClean="0"/>
              <a:t>canonica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En las casillas </a:t>
            </a:r>
            <a:r>
              <a:rPr lang="es-MX" dirty="0" err="1" smtClean="0"/>
              <a:t>classifier</a:t>
            </a:r>
            <a:r>
              <a:rPr lang="es-MX" dirty="0" smtClean="0"/>
              <a:t> viene una asignación de cada dato al grupo más cercano y su verificación utilizando distancias de </a:t>
            </a:r>
            <a:r>
              <a:rPr lang="es-MX" dirty="0" err="1" smtClean="0"/>
              <a:t>Mahalanobis</a:t>
            </a:r>
            <a:r>
              <a:rPr lang="es-MX" dirty="0" smtClean="0"/>
              <a:t>.</a:t>
            </a:r>
          </a:p>
          <a:p>
            <a:r>
              <a:rPr lang="es-MX" dirty="0" smtClean="0"/>
              <a:t>En la casilla confusión </a:t>
            </a:r>
            <a:r>
              <a:rPr lang="es-MX" dirty="0" err="1" smtClean="0"/>
              <a:t>matrix</a:t>
            </a:r>
            <a:r>
              <a:rPr lang="es-MX" dirty="0" smtClean="0"/>
              <a:t> aparece una tabla de contingencia con los clasificados según la función discriminante y los grupos donde cada dato había sido asignado</a:t>
            </a:r>
            <a:endParaRPr lang="es-MX" dirty="0"/>
          </a:p>
        </p:txBody>
      </p:sp>
      <p:pic>
        <p:nvPicPr>
          <p:cNvPr id="5" name="Marcador de contenido 4" descr="Discriminant analysis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985" y="1027906"/>
            <a:ext cx="3839307" cy="3087989"/>
          </a:xfrm>
        </p:spPr>
      </p:pic>
      <p:pic>
        <p:nvPicPr>
          <p:cNvPr id="6" name="Imagen 5" descr="Discriminant analysi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985" y="4115896"/>
            <a:ext cx="3253153" cy="2616540"/>
          </a:xfrm>
          <a:prstGeom prst="rect">
            <a:avLst/>
          </a:prstGeom>
        </p:spPr>
      </p:pic>
      <p:cxnSp>
        <p:nvCxnSpPr>
          <p:cNvPr id="8" name="Conector recto de flecha 7"/>
          <p:cNvCxnSpPr/>
          <p:nvPr/>
        </p:nvCxnSpPr>
        <p:spPr>
          <a:xfrm flipV="1">
            <a:off x="5615354" y="1359877"/>
            <a:ext cx="2028092" cy="14067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>
            <a:off x="5017477" y="4115895"/>
            <a:ext cx="2790092" cy="2802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0809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AD en PAST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MX" dirty="0" smtClean="0"/>
              <a:t>En los renglones aparecen las asignaciones iniciales (ver total son 50 por especie).</a:t>
            </a:r>
          </a:p>
          <a:p>
            <a:r>
              <a:rPr lang="es-MX" dirty="0" smtClean="0"/>
              <a:t>En la columna las asignaciones de la función discriminante (1 </a:t>
            </a:r>
            <a:r>
              <a:rPr lang="es-MX" dirty="0" err="1" smtClean="0"/>
              <a:t>versicolor</a:t>
            </a:r>
            <a:r>
              <a:rPr lang="es-MX" dirty="0" smtClean="0"/>
              <a:t> y 2 </a:t>
            </a:r>
            <a:r>
              <a:rPr lang="es-MX" dirty="0" err="1" smtClean="0"/>
              <a:t>virginica</a:t>
            </a:r>
            <a:r>
              <a:rPr lang="es-MX" dirty="0" smtClean="0"/>
              <a:t> fueron asignadas erróneamente).</a:t>
            </a:r>
            <a:endParaRPr lang="es-MX" dirty="0"/>
          </a:p>
        </p:txBody>
      </p:sp>
      <p:pic>
        <p:nvPicPr>
          <p:cNvPr id="5" name="Marcador de contenido 4" descr="Discriminant analysis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917490"/>
            <a:ext cx="5181600" cy="4167607"/>
          </a:xfrm>
        </p:spPr>
      </p:pic>
    </p:spTree>
    <p:extLst>
      <p:ext uri="{BB962C8B-B14F-4D97-AF65-F5344CB8AC3E}">
        <p14:creationId xmlns:p14="http://schemas.microsoft.com/office/powerpoint/2010/main" val="19779133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Tarea</a:t>
            </a:r>
            <a:endParaRPr lang="es-MX" dirty="0"/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En el archivo cráneos hacer el análisis de discriminantes para ver si es posible encontrar funciones que separen correctamente los grupos.</a:t>
            </a:r>
          </a:p>
          <a:p>
            <a:r>
              <a:rPr lang="es-MX" dirty="0" smtClean="0"/>
              <a:t>Verificar con distancias de </a:t>
            </a:r>
            <a:r>
              <a:rPr lang="es-MX" dirty="0" err="1" smtClean="0"/>
              <a:t>Mahalanobis</a:t>
            </a:r>
            <a:r>
              <a:rPr lang="es-MX" smtClean="0"/>
              <a:t>.</a:t>
            </a:r>
          </a:p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9996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ANALISIS DE DISCRIMINANTES (AD)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El objetivo del análisis de discriminantes (AD) es encontrar funciones que ayuden a separar grupos </a:t>
            </a:r>
            <a:r>
              <a:rPr lang="es-MX" dirty="0"/>
              <a:t>e</a:t>
            </a:r>
            <a:r>
              <a:rPr lang="es-MX" dirty="0" smtClean="0"/>
              <a:t>n base a las mediciones multivariadas individuales.</a:t>
            </a:r>
          </a:p>
          <a:p>
            <a:r>
              <a:rPr lang="es-MX" dirty="0" smtClean="0"/>
              <a:t>Los grupos se conocen de antemano y trato de ver que combinación de variables maximiza la separación de los grupos.</a:t>
            </a:r>
          </a:p>
          <a:p>
            <a:r>
              <a:rPr lang="es-MX" dirty="0" smtClean="0"/>
              <a:t>Existen varias aproximaciones al AD, destacando:</a:t>
            </a:r>
          </a:p>
          <a:p>
            <a:pPr lvl="1"/>
            <a:r>
              <a:rPr lang="es-MX" dirty="0" smtClean="0"/>
              <a:t>Discriminación con distancias de </a:t>
            </a:r>
            <a:r>
              <a:rPr lang="es-MX" dirty="0" err="1" smtClean="0"/>
              <a:t>Mahalanobis</a:t>
            </a:r>
            <a:r>
              <a:rPr lang="es-MX" dirty="0" smtClean="0"/>
              <a:t>.</a:t>
            </a:r>
          </a:p>
          <a:p>
            <a:pPr lvl="1"/>
            <a:r>
              <a:rPr lang="es-MX" dirty="0" smtClean="0"/>
              <a:t>Función canónica discriminante (método de Fisher).</a:t>
            </a:r>
          </a:p>
          <a:p>
            <a:pPr lvl="1"/>
            <a:r>
              <a:rPr lang="es-MX" dirty="0" smtClean="0"/>
              <a:t>Uso de regresión logística para separar dos grupos.</a:t>
            </a:r>
          </a:p>
          <a:p>
            <a:pPr lvl="1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98131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Discriminación por distancias de</a:t>
            </a:r>
            <a:r>
              <a:rPr lang="es-MX" dirty="0"/>
              <a:t> </a:t>
            </a:r>
            <a:r>
              <a:rPr lang="es-MX" dirty="0" err="1" smtClean="0"/>
              <a:t>Mahalanobis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El método involucra tener vectores de medias para cada grupo a medir:</a:t>
            </a:r>
          </a:p>
          <a:p>
            <a:endParaRPr lang="es-MX" dirty="0"/>
          </a:p>
          <a:p>
            <a:endParaRPr lang="es-MX" dirty="0" smtClean="0"/>
          </a:p>
          <a:p>
            <a:r>
              <a:rPr lang="es-MX" dirty="0" smtClean="0"/>
              <a:t>Donde Ci es la matriz de covarianza de una muestra y C es la matriz de covarianzas, la distancia de </a:t>
            </a:r>
            <a:r>
              <a:rPr lang="es-MX" dirty="0" err="1" smtClean="0"/>
              <a:t>Mahalanobis</a:t>
            </a:r>
            <a:r>
              <a:rPr lang="es-MX" dirty="0" smtClean="0"/>
              <a:t> de una observación particular al centro de un grupo es:</a:t>
            </a:r>
            <a:endParaRPr lang="es-MX" dirty="0"/>
          </a:p>
        </p:txBody>
      </p:sp>
      <p:pic>
        <p:nvPicPr>
          <p:cNvPr id="4" name="Imagen 3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210" y="2365795"/>
            <a:ext cx="5605389" cy="1323494"/>
          </a:xfrm>
          <a:prstGeom prst="rect">
            <a:avLst/>
          </a:prstGeom>
        </p:spPr>
      </p:pic>
      <p:pic>
        <p:nvPicPr>
          <p:cNvPr id="5" name="Imagen 4" descr="Recorte de pantall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1349" y="4963887"/>
            <a:ext cx="3638187" cy="1348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78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Distancia de </a:t>
            </a:r>
            <a:r>
              <a:rPr lang="es-MX" dirty="0" err="1" smtClean="0"/>
              <a:t>Mahalanobis</a:t>
            </a:r>
            <a:r>
              <a:rPr lang="es-MX" dirty="0" smtClean="0"/>
              <a:t> para AD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Una vez que se tienen las distancias de un punto (x) a cada uno de los centros de los grupos se asigna cada observación al grupo donde la distancia es más cercana.</a:t>
            </a:r>
          </a:p>
          <a:p>
            <a:r>
              <a:rPr lang="es-MX" dirty="0" smtClean="0"/>
              <a:t>Ver este procedimiento en las páginas  105 a 107 de </a:t>
            </a:r>
            <a:r>
              <a:rPr lang="es-MX" dirty="0" err="1" smtClean="0"/>
              <a:t>Manly</a:t>
            </a:r>
            <a:r>
              <a:rPr lang="es-MX" dirty="0" smtClean="0"/>
              <a:t> (2005).</a:t>
            </a:r>
          </a:p>
          <a:p>
            <a:r>
              <a:rPr lang="es-MX" dirty="0" smtClean="0"/>
              <a:t>Este método ocupa procedimientos de computo intensivo y es el menos utilizado actualmente de los AD.</a:t>
            </a:r>
          </a:p>
          <a:p>
            <a:r>
              <a:rPr lang="es-MX" dirty="0" smtClean="0"/>
              <a:t>EN </a:t>
            </a:r>
            <a:r>
              <a:rPr lang="es-MX" dirty="0" err="1" smtClean="0"/>
              <a:t>Past</a:t>
            </a:r>
            <a:r>
              <a:rPr lang="es-MX" dirty="0" smtClean="0"/>
              <a:t> en la rutina </a:t>
            </a:r>
            <a:r>
              <a:rPr lang="es-MX" dirty="0" err="1" smtClean="0"/>
              <a:t>Discriminant</a:t>
            </a:r>
            <a:r>
              <a:rPr lang="es-MX" dirty="0" smtClean="0"/>
              <a:t> </a:t>
            </a:r>
            <a:r>
              <a:rPr lang="es-MX" dirty="0" err="1" smtClean="0"/>
              <a:t>Analysis</a:t>
            </a:r>
            <a:r>
              <a:rPr lang="es-MX" dirty="0" smtClean="0"/>
              <a:t> la casilla </a:t>
            </a:r>
            <a:r>
              <a:rPr lang="es-MX" dirty="0" err="1" smtClean="0"/>
              <a:t>Classifier</a:t>
            </a:r>
            <a:r>
              <a:rPr lang="es-MX" dirty="0" smtClean="0"/>
              <a:t> asigna a los elementos a cada grupo acorde a la distancia de </a:t>
            </a:r>
            <a:r>
              <a:rPr lang="es-MX" dirty="0" err="1" smtClean="0"/>
              <a:t>Mahalanobis</a:t>
            </a:r>
            <a:r>
              <a:rPr lang="es-MX" dirty="0" smtClean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64744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AD: Función canónica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En este método se trata de generar nuevas variables que sean combinaciones lineales de las variables previas (similar a ACP) pero  aquí “</a:t>
            </a:r>
            <a:r>
              <a:rPr lang="es-MX" b="1" dirty="0" smtClean="0"/>
              <a:t>se maximiza el valor de F”.</a:t>
            </a:r>
          </a:p>
          <a:p>
            <a:r>
              <a:rPr lang="es-MX" dirty="0" smtClean="0"/>
              <a:t>El valor de F se obtiene a partir del cociente de dos varianzas (ver Análisis de varianza simple).</a:t>
            </a:r>
          </a:p>
          <a:p>
            <a:r>
              <a:rPr lang="es-MX" dirty="0" smtClean="0"/>
              <a:t>EL procedimiento “busca” la combinación lineal de variables que generen la mayor separación de los grupos acorde a posibles valores de “F”. Este procedimiento lo generó Fisher en 1936). (Ver </a:t>
            </a:r>
            <a:r>
              <a:rPr lang="es-MX" dirty="0" err="1" smtClean="0"/>
              <a:t>Manly</a:t>
            </a:r>
            <a:r>
              <a:rPr lang="es-MX" dirty="0" smtClean="0"/>
              <a:t> 2005, págs. 107-109).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85354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0059" y="2710226"/>
            <a:ext cx="7592101" cy="3899580"/>
          </a:xfrm>
          <a:prstGeom prst="rect">
            <a:avLst/>
          </a:prstGeom>
        </p:spPr>
      </p:pic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AD. Función canónica de Fisher</a:t>
            </a:r>
            <a:endParaRPr lang="es-MX" dirty="0"/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>
          <a:xfrm>
            <a:off x="838198" y="1384663"/>
            <a:ext cx="10515601" cy="5473337"/>
          </a:xfrm>
        </p:spPr>
        <p:txBody>
          <a:bodyPr/>
          <a:lstStyle/>
          <a:p>
            <a:pPr marL="0" indent="0">
              <a:buNone/>
            </a:pPr>
            <a:r>
              <a:rPr lang="es-MX" dirty="0" smtClean="0">
                <a:hlinkClick r:id="rId3"/>
              </a:rPr>
              <a:t>Cita: http</a:t>
            </a:r>
            <a:r>
              <a:rPr lang="es-MX" dirty="0">
                <a:hlinkClick r:id="rId3"/>
              </a:rPr>
              <a:t>://halweb.uc3m.es/esp/Personal/personas/jmmarin/esp/AMult/tema6am.pdf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25810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AD. Fisher</a:t>
            </a:r>
            <a:endParaRPr lang="es-MX" dirty="0"/>
          </a:p>
        </p:txBody>
      </p:sp>
      <p:pic>
        <p:nvPicPr>
          <p:cNvPr id="4" name="Marcador de contenido 3" descr="Recorte de pantall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882" y="1963217"/>
            <a:ext cx="6030167" cy="1933845"/>
          </a:xfrm>
        </p:spPr>
      </p:pic>
      <p:sp>
        <p:nvSpPr>
          <p:cNvPr id="5" name="CuadroTexto 4"/>
          <p:cNvSpPr txBox="1"/>
          <p:nvPr/>
        </p:nvSpPr>
        <p:spPr>
          <a:xfrm>
            <a:off x="1336431" y="4513385"/>
            <a:ext cx="7291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En el manual de PAST (PAST4) ver “</a:t>
            </a:r>
            <a:r>
              <a:rPr lang="es-MX" dirty="0" err="1" smtClean="0"/>
              <a:t>Discriminant</a:t>
            </a:r>
            <a:r>
              <a:rPr lang="es-MX" dirty="0" smtClean="0"/>
              <a:t> Análisis”, págs. 113-114.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22296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Gráfica de un AD</a:t>
            </a:r>
            <a:endParaRPr lang="es-MX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21577" y="1973746"/>
            <a:ext cx="5852160" cy="4603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191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AD en </a:t>
            </a:r>
            <a:r>
              <a:rPr lang="es-MX" dirty="0" err="1" smtClean="0"/>
              <a:t>Past</a:t>
            </a:r>
            <a:r>
              <a:rPr lang="es-MX" dirty="0" smtClean="0"/>
              <a:t> (Función canónica)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En el archivo “Iris” de Excel seleccionar las  cinco variables, copiarlas (sin encabezados) y pegarla en </a:t>
            </a:r>
            <a:r>
              <a:rPr lang="es-MX" dirty="0" err="1" smtClean="0"/>
              <a:t>Past</a:t>
            </a:r>
            <a:r>
              <a:rPr lang="es-MX" dirty="0" smtClean="0"/>
              <a:t>.</a:t>
            </a:r>
          </a:p>
          <a:p>
            <a:r>
              <a:rPr lang="es-MX" dirty="0" smtClean="0"/>
              <a:t>Seleccionar atributos de la columna.</a:t>
            </a:r>
          </a:p>
          <a:p>
            <a:r>
              <a:rPr lang="es-MX" dirty="0"/>
              <a:t>D</a:t>
            </a:r>
            <a:r>
              <a:rPr lang="es-MX" dirty="0" smtClean="0"/>
              <a:t>efinir la variable especies como grupo.</a:t>
            </a:r>
          </a:p>
          <a:p>
            <a:r>
              <a:rPr lang="es-MX" dirty="0" smtClean="0"/>
              <a:t>Seleccionar </a:t>
            </a:r>
            <a:r>
              <a:rPr lang="es-MX" dirty="0" err="1" smtClean="0"/>
              <a:t>Multivariate</a:t>
            </a:r>
            <a:r>
              <a:rPr lang="es-MX" dirty="0" smtClean="0"/>
              <a:t> y posteriormente </a:t>
            </a:r>
            <a:r>
              <a:rPr lang="es-MX" dirty="0" err="1" smtClean="0"/>
              <a:t>Ordination</a:t>
            </a:r>
            <a:endParaRPr lang="es-MX" dirty="0"/>
          </a:p>
        </p:txBody>
      </p:sp>
      <p:pic>
        <p:nvPicPr>
          <p:cNvPr id="5" name="Marcador de contenido 4" descr="Untitled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968970"/>
            <a:ext cx="5181600" cy="4064648"/>
          </a:xfrm>
        </p:spPr>
      </p:pic>
      <p:cxnSp>
        <p:nvCxnSpPr>
          <p:cNvPr id="7" name="Conector recto de flecha 6"/>
          <p:cNvCxnSpPr/>
          <p:nvPr/>
        </p:nvCxnSpPr>
        <p:spPr>
          <a:xfrm flipV="1">
            <a:off x="4988169" y="2661139"/>
            <a:ext cx="1324708" cy="10902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 flipV="1">
            <a:off x="5996354" y="2758099"/>
            <a:ext cx="2995246" cy="16854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 flipV="1">
            <a:off x="5462954" y="2309446"/>
            <a:ext cx="2543908" cy="31300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7772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629</Words>
  <Application>Microsoft Office PowerPoint</Application>
  <PresentationFormat>Panorámica</PresentationFormat>
  <Paragraphs>51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de Office</vt:lpstr>
      <vt:lpstr>Análisis de discriminantes</vt:lpstr>
      <vt:lpstr>ANALISIS DE DISCRIMINANTES (AD)</vt:lpstr>
      <vt:lpstr>Discriminación por distancias de Mahalanobis</vt:lpstr>
      <vt:lpstr>Distancia de Mahalanobis para AD</vt:lpstr>
      <vt:lpstr>AD: Función canónica</vt:lpstr>
      <vt:lpstr>AD. Función canónica de Fisher</vt:lpstr>
      <vt:lpstr>AD. Fisher</vt:lpstr>
      <vt:lpstr>Gráfica de un AD</vt:lpstr>
      <vt:lpstr>AD en Past (Función canónica)</vt:lpstr>
      <vt:lpstr>AD en Past (función canónica)</vt:lpstr>
      <vt:lpstr>AD en Past</vt:lpstr>
      <vt:lpstr>AD en PAST (Dist. Mahalanobis y función canonica</vt:lpstr>
      <vt:lpstr>AD en PAST</vt:lpstr>
      <vt:lpstr>Tarea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Análisis de discriminantes</dc:title>
  <dc:creator>524421492584</dc:creator>
  <cp:lastModifiedBy>524421492584</cp:lastModifiedBy>
  <cp:revision>14</cp:revision>
  <dcterms:created xsi:type="dcterms:W3CDTF">2020-05-13T01:44:09Z</dcterms:created>
  <dcterms:modified xsi:type="dcterms:W3CDTF">2020-05-14T18:16:26Z</dcterms:modified>
</cp:coreProperties>
</file>