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74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9"/>
    <p:restoredTop sz="94675"/>
  </p:normalViewPr>
  <p:slideViewPr>
    <p:cSldViewPr snapToGrid="0" snapToObjects="1">
      <p:cViewPr varScale="1">
        <p:scale>
          <a:sx n="111" d="100"/>
          <a:sy n="111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CEA35D-13BB-EC41-A15A-285524B35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F962AB-E8EB-9540-8B63-754737910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FD9306-3720-B646-99B3-298C3490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CB50BC-5F2B-744B-9F4F-E778EDF53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6ABC2B-903B-DC4C-9505-F63323022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2241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5F169-89C4-CD42-A83E-3E6DA331C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BA3FE2-BC30-1941-A5E8-DCCD7C5DF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3764F0-5D16-A444-8E5D-11FB630D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84750C-BFC7-9044-A406-685241297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A08B71-BB25-B746-B6B4-88E1C22A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8109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70FB95-DE5E-B949-9798-D658C224FA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C5C57A-E7C1-514B-AEC5-A2EB08086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F63391-4CFF-E548-B831-FDC6253C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2B203D-7C70-A24B-86FC-E0E9B846B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E2CA4B-5827-1E42-B563-199A1651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0170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7BF46C-C47A-4A47-A83B-1EF6A76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EA4B2D-4F19-6646-837C-494637C74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FB8B22-9C51-6C49-91FA-297F87EF8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63DAAF-A6C5-4746-8027-D243F423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640136-6C76-7847-9A47-E0C53253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400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B1771-A615-CB48-85F5-B624FCBCB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1A2270-D99D-BD49-9600-7F05E8046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234FB0-C5C4-D946-B6DE-D064AD975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CDA469-9C7B-B443-B60A-637174DC7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720D3E-3C8B-A849-AD7D-F4D3299D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92174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FA38F9-1EC6-3A41-869A-F0DAEFEA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F3665F-3445-7840-BB85-305D3BC21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7DCAA5-DC66-F14B-87D1-E0DE37588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206A6F-AE0E-6E40-8E18-13B797A5A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919871-5E34-7649-B4DA-B7448948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8CE479-CD55-7E49-B1C2-3AF3B83BD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164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2A217-EB49-D044-9E06-23CA8DDE4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685964-A397-184F-8422-7EAC265CF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34AFB2-043C-7344-BABD-EB418FCF2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99AEF4-7CC1-164C-9DCF-3C65353E6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46CCAD-4098-1A4F-A04C-630CBDE19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60E7939-52D7-7B48-B2CB-2B0372D94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216225-40C0-0442-BE3D-C5B48CD9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2C8B441-F36D-5048-98A6-2D4D471C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35822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F472A-79CF-2043-BF5D-AC548D2E5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5701B84-2BF2-A248-A921-E276CE8FC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AB26188-9311-E94C-BB5A-27421AFD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3C2B4F-A19F-6849-8903-1149B2C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137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06984C8-7ACA-D84E-846F-D8B6FBAD0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EB35BF4-6954-344C-8651-CCC57A49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CDB63D-F5D6-AA48-8F64-4941C7BB8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416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070A4-07AD-A541-9AF1-6DB9BB3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4C0B0E-B14E-ED4A-AD13-047BD9D56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ECCE51-7CF4-9542-A5D0-F4C941F3D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42CA63-7634-8F4C-AB56-20F76C28F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A04C04-290C-0E41-99E6-8E587480C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6C8686B-24B1-ED4B-88B1-7FB6AB5C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3792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4AA354-9142-5B48-88B6-16B67F01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DBEA4D3-5138-4D4F-B193-6D002FD9CF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7D8654-98F5-FA4C-B306-5B9900846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4D82BE-0092-9F4F-A34E-D7EAD56F3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A28A63-83FD-0A49-B9A7-4ABDB1474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291717-6602-814A-8EF7-1C5758EF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4536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B4668B5-8BBB-9346-9860-C177FC8E9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F0A70F-084C-5941-A6E0-4A457E323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9D3F0C-C0E1-BA48-A55F-EAC40C0AC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E7394-D902-334D-910C-4EB58D5CAC38}" type="datetimeFigureOut">
              <a:rPr lang="es-ES_tradnl" smtClean="0"/>
              <a:t>27/8/20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6C00F0-C7A3-C94B-A2E9-B4BFFA0ED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CE1C6B-C228-B74D-8E34-42761AE0F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0E467-AE40-874F-A1AE-E120134C144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797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8EF53B-350E-334F-9CBF-B5EA60E36E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/>
              <a:t>5.2 </a:t>
            </a:r>
            <a:r>
              <a:rPr lang="es-ES_tradnl" dirty="0"/>
              <a:t>Gráficas multivariadas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2A88D1-400E-FB44-81F8-627C4C317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Dr. Humberto </a:t>
            </a:r>
            <a:r>
              <a:rPr lang="es-ES_tradnl" dirty="0" err="1"/>
              <a:t>Suzán</a:t>
            </a:r>
            <a:r>
              <a:rPr lang="es-ES_tradnl" dirty="0"/>
              <a:t> </a:t>
            </a:r>
            <a:r>
              <a:rPr lang="es-ES_tradnl" dirty="0" err="1"/>
              <a:t>Azpiri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17327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91E3E6-AFEE-FD43-96E7-63152CA23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Perfiles en </a:t>
            </a:r>
            <a:r>
              <a:rPr lang="es-ES_tradnl" dirty="0" err="1"/>
              <a:t>Past</a:t>
            </a:r>
            <a:r>
              <a:rPr lang="es-ES_tradnl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DC0433-639F-2343-A20E-ED7171DAC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/>
              <a:t>Con la base de datos de perros todo seleccionar en </a:t>
            </a:r>
            <a:r>
              <a:rPr lang="es-ES_tradnl" dirty="0" err="1"/>
              <a:t>plot</a:t>
            </a:r>
            <a:r>
              <a:rPr lang="es-ES_tradnl" dirty="0"/>
              <a:t>  </a:t>
            </a:r>
            <a:r>
              <a:rPr lang="es-ES_tradnl" dirty="0" err="1"/>
              <a:t>xy</a:t>
            </a:r>
            <a:r>
              <a:rPr lang="es-ES_tradnl" dirty="0"/>
              <a:t> </a:t>
            </a:r>
            <a:r>
              <a:rPr lang="es-ES_tradnl" dirty="0" err="1"/>
              <a:t>graph</a:t>
            </a:r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5C1AA8D-2C3A-4C42-BDDE-1298465BD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66800"/>
            <a:ext cx="9244330" cy="39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11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A6408-4DF9-5446-978A-92E5C74BF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Perfiles en </a:t>
            </a:r>
            <a:r>
              <a:rPr lang="es-ES_tradnl" dirty="0" err="1"/>
              <a:t>Past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0BA785-C3D2-5E42-B485-DF7DAC31F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Seleccionar </a:t>
            </a:r>
            <a:r>
              <a:rPr lang="es-ES_tradnl" dirty="0" err="1"/>
              <a:t>Barchart</a:t>
            </a:r>
            <a:r>
              <a:rPr lang="es-ES_tradnl" dirty="0"/>
              <a:t>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F6AA8A4-B95B-A84F-B740-F2375770E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2298040"/>
            <a:ext cx="10010140" cy="41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04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0383A2-7028-4949-AD0C-A68CB3E70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Perfiles en </a:t>
            </a:r>
            <a:r>
              <a:rPr lang="es-ES_tradnl" dirty="0" err="1"/>
              <a:t>Past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A35D21-73C7-9848-9382-F13900DF1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Seleccionar line: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8A227A-AC15-6944-B2E7-0E283011F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398270"/>
            <a:ext cx="110998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15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DCED0C-DA66-2940-AC6E-F8C407B9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Gráficas ternarias (triángulos)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61AA8A-C02F-0A4C-B6C3-0EDE4E693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Existen aplicaciones gráficas para datos de tres variables.</a:t>
            </a:r>
          </a:p>
          <a:p>
            <a:r>
              <a:rPr lang="es-ES_tradnl" dirty="0"/>
              <a:t>Son ampliamente utilizados en edafología (triangulo de texturas en suelos).</a:t>
            </a:r>
          </a:p>
          <a:p>
            <a:r>
              <a:rPr lang="es-ES_tradnl" dirty="0"/>
              <a:t>También se usan en ecología (triangulo de matrices demográficas).</a:t>
            </a:r>
          </a:p>
          <a:p>
            <a:r>
              <a:rPr lang="es-ES_tradnl" dirty="0"/>
              <a:t>Utilizando los datos de perros se pueden graficar las primeras tres variables.</a:t>
            </a:r>
          </a:p>
          <a:p>
            <a:r>
              <a:rPr lang="es-ES_tradnl" dirty="0"/>
              <a:t>En </a:t>
            </a:r>
            <a:r>
              <a:rPr lang="es-ES_tradnl" dirty="0" err="1"/>
              <a:t>Plot</a:t>
            </a:r>
            <a:r>
              <a:rPr lang="es-ES_tradnl" dirty="0"/>
              <a:t> señalar </a:t>
            </a:r>
            <a:r>
              <a:rPr lang="es-ES_tradnl" dirty="0" err="1"/>
              <a:t>ternary</a:t>
            </a:r>
            <a:r>
              <a:rPr lang="es-ES_tradnl" dirty="0"/>
              <a:t> </a:t>
            </a:r>
            <a:r>
              <a:rPr lang="es-ES_tradnl" dirty="0" err="1"/>
              <a:t>plot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73171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57C33-C834-F04A-9B29-72310D64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Posición de las especies en gráfica ternaria.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1FFA5CF-0628-BF4C-974C-9397ACABC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6192" y="1825624"/>
            <a:ext cx="6030389" cy="4859655"/>
          </a:xfrm>
        </p:spPr>
      </p:pic>
    </p:spTree>
    <p:extLst>
      <p:ext uri="{BB962C8B-B14F-4D97-AF65-F5344CB8AC3E}">
        <p14:creationId xmlns:p14="http://schemas.microsoft.com/office/powerpoint/2010/main" val="1428502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D3504-54D0-954F-9EF3-FA9C0D15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7480" cy="1057275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Tarea 2.</a:t>
            </a:r>
            <a:br>
              <a:rPr lang="es-ES_tradnl" dirty="0"/>
            </a:b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BC31D0-6E6C-5F46-ABE8-EFEB91A16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Del archivo Iris graficar para las cuatro variables una matriz de gráficas.</a:t>
            </a:r>
          </a:p>
          <a:p>
            <a:r>
              <a:rPr lang="es-ES_tradnl" dirty="0"/>
              <a:t> Crear para un punto por especie la gráfica de radar (3 gráficas).</a:t>
            </a:r>
          </a:p>
          <a:p>
            <a:r>
              <a:rPr lang="es-ES_tradnl" dirty="0"/>
              <a:t>Para las dos primeras variables graficar XY.</a:t>
            </a:r>
          </a:p>
          <a:p>
            <a:r>
              <a:rPr lang="es-ES_tradnl" dirty="0"/>
              <a:t>Para las primeras tres primeras variables graficar en 3D.</a:t>
            </a:r>
          </a:p>
          <a:p>
            <a:r>
              <a:rPr lang="es-ES_tradnl" dirty="0"/>
              <a:t> En el archivo consumo de proteínas graficar los perfiles lineales y de barra considerando los primeros cinco países (</a:t>
            </a:r>
            <a:r>
              <a:rPr lang="es-ES_tradnl"/>
              <a:t>renglones).</a:t>
            </a:r>
            <a:endParaRPr lang="es-ES_tradnl" dirty="0"/>
          </a:p>
          <a:p>
            <a:r>
              <a:rPr lang="es-ES_tradnl" dirty="0"/>
              <a:t>Realizar un resumen del trabajo de Alves et al. (2012)</a:t>
            </a:r>
          </a:p>
        </p:txBody>
      </p:sp>
    </p:spTree>
    <p:extLst>
      <p:ext uri="{BB962C8B-B14F-4D97-AF65-F5344CB8AC3E}">
        <p14:creationId xmlns:p14="http://schemas.microsoft.com/office/powerpoint/2010/main" val="3516225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02A6F49-5488-3F4E-AF92-D66934178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Gráficas de puntos individuales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6DC3DE-8871-9B46-AB73-318335D57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Existen gráficas diseñadas específicamente para puntos en un espacio multivariado. Dos grandes técnicas son las estrellas (</a:t>
            </a:r>
            <a:r>
              <a:rPr lang="es-ES_tradnl" dirty="0" err="1"/>
              <a:t>Welsh</a:t>
            </a:r>
            <a:r>
              <a:rPr lang="es-ES_tradnl" dirty="0"/>
              <a:t>, 1976) y las caras de </a:t>
            </a:r>
            <a:r>
              <a:rPr lang="es-ES_tradnl" dirty="0" err="1"/>
              <a:t>Chernoff</a:t>
            </a:r>
            <a:r>
              <a:rPr lang="es-ES_tradnl" dirty="0"/>
              <a:t> (</a:t>
            </a:r>
            <a:r>
              <a:rPr lang="es-ES_tradnl" dirty="0" err="1"/>
              <a:t>Chernoff</a:t>
            </a:r>
            <a:r>
              <a:rPr lang="es-ES_tradnl" dirty="0"/>
              <a:t>, 1973).</a:t>
            </a:r>
          </a:p>
          <a:p>
            <a:r>
              <a:rPr lang="es-ES_tradnl" dirty="0"/>
              <a:t>En las estrellas se coloca el valor relativo de cada variable en una dimensión y la forma estará dada por el numero de variables involucradas:</a:t>
            </a:r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En las caras de </a:t>
            </a:r>
            <a:r>
              <a:rPr lang="es-ES_tradnl" dirty="0" err="1"/>
              <a:t>Chernoff</a:t>
            </a:r>
            <a:r>
              <a:rPr lang="es-ES_tradnl" dirty="0"/>
              <a:t> la forma de los rasgos variables estará dado por cada variable: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088A915-052F-4449-90B8-3519D40DF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0" y="4001294"/>
            <a:ext cx="1574800" cy="11049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C938603-D085-2744-9222-88B5EC03A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480" y="5438775"/>
            <a:ext cx="28956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14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6FCB38-0F75-2849-B5AA-7220B314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 de </a:t>
            </a:r>
            <a:r>
              <a:rPr lang="es-ES_tradnl" dirty="0" err="1"/>
              <a:t>Manly</a:t>
            </a:r>
            <a:r>
              <a:rPr lang="es-ES_tradnl" dirty="0"/>
              <a:t> (2005)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15261-D5FC-164A-A946-168D1632C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Con los datos de mandíbulas de perros </a:t>
            </a:r>
            <a:r>
              <a:rPr lang="es-ES_tradnl" dirty="0" err="1"/>
              <a:t>Manly</a:t>
            </a:r>
            <a:r>
              <a:rPr lang="es-ES_tradnl" dirty="0"/>
              <a:t> ejemplifica ambos tipos de gráficas: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FC0298-B4B8-DF42-97AA-76D1AE2D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580" y="2247900"/>
            <a:ext cx="4807958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14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F17A5B-507F-C244-A987-36667807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Gráfica de radar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3EA304-CBFB-D04D-A4E0-D82A26718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LAS GRÁFICAS DE RADAR SON UNA MODIFICACIÓN DE LAS DE ESTRELLAS Y SE PUEDEN TRABAJAR EN PAST:</a:t>
            </a:r>
          </a:p>
          <a:p>
            <a:r>
              <a:rPr lang="es-ES_tradnl" dirty="0"/>
              <a:t>Se selecciona un solo individuo y se grafica en radar:</a:t>
            </a:r>
          </a:p>
          <a:p>
            <a:r>
              <a:rPr lang="es-ES_tradnl" dirty="0"/>
              <a:t>Un punto</a:t>
            </a:r>
          </a:p>
          <a:p>
            <a:r>
              <a:rPr lang="es-ES_tradnl" dirty="0"/>
              <a:t>Seleccionar radar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3CB6B6-F245-D244-ADF4-5E3AA471B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127" y="3307080"/>
            <a:ext cx="7458673" cy="3550920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85AB175B-9763-CD49-BCC0-A3B8C5F58F4D}"/>
              </a:ext>
            </a:extLst>
          </p:cNvPr>
          <p:cNvCxnSpPr/>
          <p:nvPr/>
        </p:nvCxnSpPr>
        <p:spPr>
          <a:xfrm>
            <a:off x="2627586" y="3429000"/>
            <a:ext cx="5318235" cy="154239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E22E19AC-BDD6-D54D-B299-0779C47971A0}"/>
              </a:ext>
            </a:extLst>
          </p:cNvPr>
          <p:cNvCxnSpPr/>
          <p:nvPr/>
        </p:nvCxnSpPr>
        <p:spPr>
          <a:xfrm>
            <a:off x="3643745" y="4001294"/>
            <a:ext cx="2313710" cy="177605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129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08496-810A-5B47-B602-126CA6CD3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Gráfica de radar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8057CD-2B77-6040-A402-FBBA6856F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En esta gráfica se puede señalar uno o más puntos pero se pierde la individualidad.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512481-2674-FC4D-A614-006078251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491" y="2411411"/>
            <a:ext cx="5887531" cy="390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1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73955B-2757-5848-8BC5-D5BA7219B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Caras de </a:t>
            </a:r>
            <a:r>
              <a:rPr lang="es-ES_tradnl" dirty="0" err="1"/>
              <a:t>Chernoff</a:t>
            </a:r>
            <a:br>
              <a:rPr lang="es-ES_tradnl" dirty="0"/>
            </a:b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520622-F811-C145-BBE5-8BDEB1C6E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Estas gráficas se pueden hacer en un buen programa de dibujo pues los paquetes estadísticos no lo tienen.</a:t>
            </a:r>
          </a:p>
          <a:p>
            <a:r>
              <a:rPr lang="es-ES_tradnl" dirty="0"/>
              <a:t>En el artículo de Alves et al. (2012) podemos ver ejemplos interesantes de esta técnica:</a:t>
            </a:r>
          </a:p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BD3C1A-B7CF-4A4F-ABED-5EB988BD2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139" y="3230880"/>
            <a:ext cx="4601024" cy="34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37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97F848-37DB-A94A-B66E-D889F490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Ejemplos en Alves et al. (2012)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9A543B8-F39E-084F-80BB-DE8DC90FF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31" y="1849119"/>
            <a:ext cx="6004774" cy="4246881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A2C0FA7-7EBF-4544-8414-8E0C5C35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647" y="1849119"/>
            <a:ext cx="5629422" cy="424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26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8994C5-E86E-AF45-9DC3-D7F99A0B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Perfiles de variables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EF4016-1CD9-6640-914C-97F0E06FD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Se pueden crear perfiles de los valores de variables cuando se tiene  una variable explicativa de tipo nominal y las respuestas son multivariadas.</a:t>
            </a:r>
          </a:p>
          <a:p>
            <a:r>
              <a:rPr lang="es-ES_tradnl" dirty="0"/>
              <a:t>Los perfiles se pueden realizar de forma lineal y en gráfica de barras.</a:t>
            </a:r>
          </a:p>
          <a:p>
            <a:r>
              <a:rPr lang="es-ES_tradnl" dirty="0"/>
              <a:t>Con los datos del archivo perros </a:t>
            </a:r>
            <a:r>
              <a:rPr lang="es-ES_tradnl" dirty="0" err="1"/>
              <a:t>Manly</a:t>
            </a:r>
            <a:r>
              <a:rPr lang="es-ES_tradnl" dirty="0"/>
              <a:t> obtiene las siguientes gráficas de perfiles lineales y de gráfica de barras:</a:t>
            </a:r>
          </a:p>
        </p:txBody>
      </p:sp>
    </p:spTree>
    <p:extLst>
      <p:ext uri="{BB962C8B-B14F-4D97-AF65-F5344CB8AC3E}">
        <p14:creationId xmlns:p14="http://schemas.microsoft.com/office/powerpoint/2010/main" val="24657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2A4A64-75C1-6843-974B-2F2BA1669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Perfiles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CE62B0E-FE63-1747-ACC2-CAC35874A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5" y="1027906"/>
            <a:ext cx="5568390" cy="57023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6720D1-D93E-E94D-B185-9644E54F4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835" y="1027906"/>
            <a:ext cx="64516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459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452</Words>
  <Application>Microsoft Macintosh PowerPoint</Application>
  <PresentationFormat>Panorámica</PresentationFormat>
  <Paragraphs>46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5.2 Gráficas multivariadas</vt:lpstr>
      <vt:lpstr>Gráficas de puntos individuales</vt:lpstr>
      <vt:lpstr>Ejemplo de Manly (2005)</vt:lpstr>
      <vt:lpstr>Gráfica de radar </vt:lpstr>
      <vt:lpstr>Gráfica de radar</vt:lpstr>
      <vt:lpstr>Caras de Chernoff </vt:lpstr>
      <vt:lpstr>Ejemplos en Alves et al. (2012)</vt:lpstr>
      <vt:lpstr>Perfiles de variables</vt:lpstr>
      <vt:lpstr>Perfiles</vt:lpstr>
      <vt:lpstr>Perfiles en Past.</vt:lpstr>
      <vt:lpstr>Perfiles en Past</vt:lpstr>
      <vt:lpstr>Perfiles en Past</vt:lpstr>
      <vt:lpstr>Gráficas ternarias (triángulos)</vt:lpstr>
      <vt:lpstr>Posición de las especies en gráfica ternaria.</vt:lpstr>
      <vt:lpstr>Tarea 2.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Álgebra Matricial 2</dc:title>
  <dc:creator>Microsoft Office User</dc:creator>
  <cp:lastModifiedBy>Microsoft Office User</cp:lastModifiedBy>
  <cp:revision>57</cp:revision>
  <dcterms:created xsi:type="dcterms:W3CDTF">2020-08-16T23:31:45Z</dcterms:created>
  <dcterms:modified xsi:type="dcterms:W3CDTF">2020-08-27T20:02:15Z</dcterms:modified>
</cp:coreProperties>
</file>