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88" r:id="rId22"/>
    <p:sldId id="289" r:id="rId23"/>
    <p:sldId id="290" r:id="rId24"/>
    <p:sldId id="291" r:id="rId25"/>
    <p:sldId id="293" r:id="rId26"/>
    <p:sldId id="294" r:id="rId27"/>
    <p:sldId id="292" r:id="rId28"/>
    <p:sldId id="295" r:id="rId29"/>
    <p:sldId id="296" r:id="rId30"/>
    <p:sldId id="297" r:id="rId31"/>
    <p:sldId id="298" r:id="rId32"/>
    <p:sldId id="299" r:id="rId33"/>
    <p:sldId id="301" r:id="rId34"/>
    <p:sldId id="302" r:id="rId35"/>
    <p:sldId id="303" r:id="rId36"/>
    <p:sldId id="304" r:id="rId37"/>
    <p:sldId id="300" r:id="rId3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9"/>
    <p:restoredTop sz="91605"/>
  </p:normalViewPr>
  <p:slideViewPr>
    <p:cSldViewPr snapToGrid="0" snapToObjects="1">
      <p:cViewPr varScale="1">
        <p:scale>
          <a:sx n="71" d="100"/>
          <a:sy n="71" d="100"/>
        </p:scale>
        <p:origin x="16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50A5-DE76-F646-96EF-AF7F2EB3855E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652C6-EEBB-C64F-88F3-EAF99130CD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019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EA35D-13BB-EC41-A15A-285524B35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F962AB-E8EB-9540-8B63-754737910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D9306-3720-B646-99B3-298C3490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B50BC-5F2B-744B-9F4F-E778EDF5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ABC2B-903B-DC4C-9505-F6332302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2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F169-89C4-CD42-A83E-3E6DA331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BA3FE2-BC30-1941-A5E8-DCCD7C5D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764F0-5D16-A444-8E5D-11FB630D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4750C-BFC7-9044-A406-68524129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08B71-BB25-B746-B6B4-88E1C22A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0FB95-DE5E-B949-9798-D658C224F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C5C57A-E7C1-514B-AEC5-A2EB0808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63391-4CFF-E548-B831-FDC6253C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B203D-7C70-A24B-86FC-E0E9B846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2CA4B-5827-1E42-B563-199A1651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01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F46C-C47A-4A47-A83B-1EF6A764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A4B2D-4F19-6646-837C-494637C7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FB8B22-9C51-6C49-91FA-297F87EF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63DAAF-A6C5-4746-8027-D243F423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40136-6C76-7847-9A47-E0C53253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00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B1771-A615-CB48-85F5-B624FCBC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1A2270-D99D-BD49-9600-7F05E804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234FB0-C5C4-D946-B6DE-D064AD97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DA469-9C7B-B443-B60A-637174DC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20D3E-3C8B-A849-AD7D-F4D3299D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21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A38F9-1EC6-3A41-869A-F0DAEFEA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3665F-3445-7840-BB85-305D3BC21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7DCAA5-DC66-F14B-87D1-E0DE37588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206A6F-AE0E-6E40-8E18-13B797A5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919871-5E34-7649-B4DA-B7448948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8CE479-CD55-7E49-B1C2-3AF3B83B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16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2A217-EB49-D044-9E06-23CA8DDE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685964-A397-184F-8422-7EAC265CF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34AFB2-043C-7344-BABD-EB418FCF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99AEF4-7CC1-164C-9DCF-3C65353E6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6CCAD-4098-1A4F-A04C-630CBDE19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0E7939-52D7-7B48-B2CB-2B0372D9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216225-40C0-0442-BE3D-C5B48CD9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C8B441-F36D-5048-98A6-2D4D471C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58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F472A-79CF-2043-BF5D-AC548D2E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701B84-2BF2-A248-A921-E276CE8F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B26188-9311-E94C-BB5A-27421AFD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3C2B4F-A19F-6849-8903-1149B2C8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137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6984C8-7ACA-D84E-846F-D8B6FBAD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B35BF4-6954-344C-8651-CCC57A49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CDB63D-F5D6-AA48-8F64-4941C7BB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416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070A4-07AD-A541-9AF1-6DB9BB3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C0B0E-B14E-ED4A-AD13-047BD9D5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ECCE51-7CF4-9542-A5D0-F4C941F3D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2CA63-7634-8F4C-AB56-20F76C28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04C04-290C-0E41-99E6-8E587480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8686B-24B1-ED4B-88B1-7FB6AB5C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7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AA354-9142-5B48-88B6-16B67F01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BEA4D3-5138-4D4F-B193-6D002FD9C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7D8654-98F5-FA4C-B306-5B990084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4D82BE-0092-9F4F-A34E-D7EAD56F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28A63-83FD-0A49-B9A7-4ABDB147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291717-6602-814A-8EF7-1C5758EF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453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4668B5-8BBB-9346-9860-C177FC8E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F0A70F-084C-5941-A6E0-4A457E32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D3F0C-C0E1-BA48-A55F-EAC40C0AC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7394-D902-334D-910C-4EB58D5CAC38}" type="datetimeFigureOut">
              <a:rPr lang="es-ES_tradnl" smtClean="0"/>
              <a:t>5/10/20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C00F0-C7A3-C94B-A2E9-B4BFFA0ED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CE1C6B-C228-B74D-8E34-42761AE0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9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EF53B-350E-334F-9CBF-B5EA60E36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/>
              <a:t>9.1 </a:t>
            </a:r>
            <a:r>
              <a:rPr lang="es-ES_tradnl" dirty="0"/>
              <a:t>Regresión lineal simple y Regresión Múltiple.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2A88D1-400E-FB44-81F8-627C4C317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Dr. Humberto </a:t>
            </a:r>
            <a:r>
              <a:rPr lang="es-ES_tradnl" dirty="0" err="1"/>
              <a:t>Suzán</a:t>
            </a:r>
            <a:r>
              <a:rPr lang="es-ES_tradnl" dirty="0"/>
              <a:t> </a:t>
            </a:r>
            <a:r>
              <a:rPr lang="es-ES_tradnl" dirty="0" err="1"/>
              <a:t>Azpiri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732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Suposiciones del modelo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cada valor de X el valor de Y es independiente.</a:t>
            </a:r>
          </a:p>
          <a:p>
            <a:r>
              <a:rPr lang="es-MX" dirty="0"/>
              <a:t>Para cada valor de X existe una distribución normal de posibles valores de Y.</a:t>
            </a:r>
          </a:p>
          <a:p>
            <a:r>
              <a:rPr lang="es-MX" dirty="0"/>
              <a:t>Las varianzas en la población son homogéneas.</a:t>
            </a:r>
          </a:p>
          <a:p>
            <a:r>
              <a:rPr lang="es-MX" dirty="0"/>
              <a:t>No hay </a:t>
            </a:r>
            <a:r>
              <a:rPr lang="es-MX" dirty="0" err="1"/>
              <a:t>autocorrelación</a:t>
            </a:r>
            <a:r>
              <a:rPr lang="es-MX" dirty="0"/>
              <a:t> de los datos en X.</a:t>
            </a:r>
          </a:p>
          <a:p>
            <a:r>
              <a:rPr lang="es-MX" dirty="0"/>
              <a:t>Las mediciones de X no tienen error.</a:t>
            </a:r>
          </a:p>
        </p:txBody>
      </p:sp>
    </p:spTree>
    <p:extLst>
      <p:ext uri="{BB962C8B-B14F-4D97-AF65-F5344CB8AC3E}">
        <p14:creationId xmlns:p14="http://schemas.microsoft.com/office/powerpoint/2010/main" val="13760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regresión lineal simple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En toda regresión debemos calcular lo siguiente:</a:t>
            </a:r>
          </a:p>
          <a:p>
            <a:r>
              <a:rPr lang="es-MX" dirty="0"/>
              <a:t>1. Los estimadores del modelo (a= ordenada al origen; b= pendiente).</a:t>
            </a:r>
          </a:p>
          <a:p>
            <a:r>
              <a:rPr lang="es-MX" dirty="0"/>
              <a:t>2. La significancia de la regresión. Esta se calcula por medio de una prueba de hipótesis donde Ho: </a:t>
            </a:r>
            <a:r>
              <a:rPr lang="el-GR" dirty="0"/>
              <a:t>β</a:t>
            </a:r>
            <a:r>
              <a:rPr lang="es-MX" dirty="0"/>
              <a:t>=0 o sea que no hay pendiente.</a:t>
            </a:r>
          </a:p>
          <a:p>
            <a:pPr lvl="1"/>
            <a:r>
              <a:rPr lang="es-MX" dirty="0"/>
              <a:t>Esta prueba generalmente se realiza con un ANDEVA y un valor de F. o por medio de una “t”</a:t>
            </a:r>
          </a:p>
          <a:p>
            <a:r>
              <a:rPr lang="es-MX" dirty="0"/>
              <a:t>3. Se obtiene el coeficiente de determinación conocido como R</a:t>
            </a:r>
            <a:r>
              <a:rPr lang="es-MX" baseline="30000" dirty="0"/>
              <a:t>2</a:t>
            </a:r>
            <a:r>
              <a:rPr lang="es-MX" dirty="0"/>
              <a:t> donde  R</a:t>
            </a:r>
            <a:r>
              <a:rPr lang="es-MX" baseline="30000" dirty="0"/>
              <a:t>2</a:t>
            </a:r>
            <a:r>
              <a:rPr lang="es-MX" dirty="0"/>
              <a:t> = r</a:t>
            </a:r>
            <a:r>
              <a:rPr lang="es-MX" baseline="30000" dirty="0"/>
              <a:t>2</a:t>
            </a:r>
            <a:r>
              <a:rPr lang="es-MX" dirty="0"/>
              <a:t> es decir el cuadrado del coeficiente de correlación.</a:t>
            </a:r>
          </a:p>
          <a:p>
            <a:r>
              <a:rPr lang="es-MX" dirty="0"/>
              <a:t>4. Se ven los residuales para checar el comportamiento del modelo.</a:t>
            </a:r>
          </a:p>
          <a:p>
            <a:r>
              <a:rPr lang="es-MX" dirty="0"/>
              <a:t>Es fundamental nunca cambiar X por Y.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613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Prueba del ANVA para </a:t>
            </a:r>
            <a:r>
              <a:rPr lang="el-GR" dirty="0"/>
              <a:t>β</a:t>
            </a:r>
            <a:r>
              <a:rPr lang="es-MX" dirty="0"/>
              <a:t>=0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358536"/>
            <a:ext cx="5181600" cy="5499463"/>
          </a:xfrm>
        </p:spPr>
        <p:txBody>
          <a:bodyPr>
            <a:normAutofit lnSpcReduction="10000"/>
          </a:bodyPr>
          <a:lstStyle/>
          <a:p>
            <a:r>
              <a:rPr lang="es-MX" dirty="0"/>
              <a:t>Una pendiente = cero implicaría datos de la siguiente forma.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La Ho se contrasta por medio de un ANVA donde la fuente de variación son el modelo, el error (residual) y el total.</a:t>
            </a:r>
          </a:p>
          <a:p>
            <a:endParaRPr lang="es-MX" dirty="0"/>
          </a:p>
          <a:p>
            <a:r>
              <a:rPr lang="es-MX" dirty="0"/>
              <a:t>EL valor de F= cuadrado medio de la regresión entre el del residual. También se puede calcular con una “t”</a:t>
            </a:r>
          </a:p>
        </p:txBody>
      </p:sp>
      <p:pic>
        <p:nvPicPr>
          <p:cNvPr id="9" name="Marcador de contenido 8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27906"/>
            <a:ext cx="5181600" cy="2228746"/>
          </a:xfr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99514"/>
            <a:ext cx="5163271" cy="2162477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5418667" y="1873956"/>
            <a:ext cx="2393244" cy="11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904089" y="3973689"/>
            <a:ext cx="1264355" cy="541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25" y="5844175"/>
            <a:ext cx="1581371" cy="514422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>
            <a:off x="5294721" y="5563388"/>
            <a:ext cx="1602790" cy="537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Coeficiente de determinación R</a:t>
            </a:r>
            <a:r>
              <a:rPr lang="es-MX" baseline="30000" dirty="0"/>
              <a:t>2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coeficiente de determinación nos indica que tanto el modelo explica el comportamiento de los datos.</a:t>
            </a:r>
          </a:p>
          <a:p>
            <a:r>
              <a:rPr lang="es-MX" dirty="0"/>
              <a:t>Se sabe que </a:t>
            </a:r>
            <a:r>
              <a:rPr lang="es-MX" dirty="0">
                <a:solidFill>
                  <a:prstClr val="black"/>
                </a:solidFill>
              </a:rPr>
              <a:t>R</a:t>
            </a:r>
            <a:r>
              <a:rPr lang="es-MX" baseline="30000" dirty="0">
                <a:solidFill>
                  <a:prstClr val="black"/>
                </a:solidFill>
              </a:rPr>
              <a:t>2</a:t>
            </a:r>
            <a:r>
              <a:rPr lang="es-MX" dirty="0">
                <a:solidFill>
                  <a:prstClr val="black"/>
                </a:solidFill>
              </a:rPr>
              <a:t> = r</a:t>
            </a:r>
            <a:r>
              <a:rPr lang="es-MX" baseline="30000" dirty="0">
                <a:solidFill>
                  <a:prstClr val="black"/>
                </a:solidFill>
              </a:rPr>
              <a:t>2</a:t>
            </a:r>
            <a:r>
              <a:rPr lang="es-MX" dirty="0">
                <a:solidFill>
                  <a:prstClr val="black"/>
                </a:solidFill>
              </a:rPr>
              <a:t> </a:t>
            </a:r>
          </a:p>
          <a:p>
            <a:r>
              <a:rPr lang="es-MX" dirty="0">
                <a:solidFill>
                  <a:prstClr val="black"/>
                </a:solidFill>
              </a:rPr>
              <a:t>Por lo tanto podemos calcularlo directamente a partir del coeficiente de correlación de Pearson.</a:t>
            </a:r>
          </a:p>
          <a:p>
            <a:r>
              <a:rPr lang="es-MX" dirty="0">
                <a:solidFill>
                  <a:prstClr val="black"/>
                </a:solidFill>
              </a:rPr>
              <a:t>También se puede calcular con el cociente de la suma de cuadrados de la regresión entre la suma de cuadrados del total en el ANVA previo:</a:t>
            </a:r>
            <a:endParaRPr lang="es-MX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58" y="5290720"/>
            <a:ext cx="2331786" cy="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REGRESION LINEAL SIMPLE EN PAST.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Con los datos de la página 399 de Zar seleccionar Model.</a:t>
            </a:r>
          </a:p>
          <a:p>
            <a:r>
              <a:rPr lang="es-MX" dirty="0"/>
              <a:t>Dentro de </a:t>
            </a:r>
            <a:r>
              <a:rPr lang="es-MX" dirty="0" err="1"/>
              <a:t>Model</a:t>
            </a:r>
            <a:r>
              <a:rPr lang="es-MX" dirty="0"/>
              <a:t> seleccionar Linear </a:t>
            </a:r>
          </a:p>
          <a:p>
            <a:r>
              <a:rPr lang="es-MX" dirty="0"/>
              <a:t>Dentro de linear seleccionar Bivariate.</a:t>
            </a:r>
          </a:p>
          <a:p>
            <a:r>
              <a:rPr lang="es-MX" dirty="0"/>
              <a:t>Es muy importante que la primera columna sea la X y la segunda la Y.</a:t>
            </a:r>
          </a:p>
        </p:txBody>
      </p:sp>
      <p:pic>
        <p:nvPicPr>
          <p:cNvPr id="6" name="Marcador de contenido 5" descr="Untitle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72" y="1825625"/>
            <a:ext cx="6559926" cy="3595811"/>
          </a:xfrm>
        </p:spPr>
      </p:pic>
      <p:cxnSp>
        <p:nvCxnSpPr>
          <p:cNvPr id="8" name="Conector recto de flecha 7"/>
          <p:cNvCxnSpPr/>
          <p:nvPr/>
        </p:nvCxnSpPr>
        <p:spPr>
          <a:xfrm flipV="1">
            <a:off x="4097867" y="2122311"/>
            <a:ext cx="4143022" cy="767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4786489" y="2777067"/>
            <a:ext cx="1704622" cy="2644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8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Regresión en PAST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Una vez corrida la regresión la primera pantalla nos dará la gráfica de los puntos:</a:t>
            </a:r>
          </a:p>
          <a:p>
            <a:endParaRPr lang="es-MX" dirty="0"/>
          </a:p>
          <a:p>
            <a:r>
              <a:rPr lang="es-MX" dirty="0"/>
              <a:t>También la pendiente</a:t>
            </a:r>
          </a:p>
          <a:p>
            <a:endParaRPr lang="es-MX" dirty="0"/>
          </a:p>
          <a:p>
            <a:r>
              <a:rPr lang="es-MX" dirty="0"/>
              <a:t>También la ordenada al origen (Intercept)</a:t>
            </a:r>
          </a:p>
        </p:txBody>
      </p:sp>
      <p:pic>
        <p:nvPicPr>
          <p:cNvPr id="5" name="Marcador de contenido 4" descr="Linear fi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69" y="1142829"/>
            <a:ext cx="5648031" cy="4558060"/>
          </a:xfrm>
        </p:spPr>
      </p:pic>
      <p:cxnSp>
        <p:nvCxnSpPr>
          <p:cNvPr id="7" name="Conector recto de flecha 6"/>
          <p:cNvCxnSpPr/>
          <p:nvPr/>
        </p:nvCxnSpPr>
        <p:spPr>
          <a:xfrm>
            <a:off x="4594578" y="2754489"/>
            <a:ext cx="1907822" cy="564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594578" y="3874734"/>
            <a:ext cx="5689600" cy="200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5548489" y="4210226"/>
            <a:ext cx="4735689" cy="581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9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Regresión en PAST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Señalando Statistics obtenemos:</a:t>
            </a:r>
          </a:p>
          <a:p>
            <a:r>
              <a:rPr lang="es-MX" dirty="0"/>
              <a:t>Estimadores de la pendiente e intercepción (ordenada al origen).</a:t>
            </a:r>
          </a:p>
          <a:p>
            <a:r>
              <a:rPr lang="es-MX" dirty="0"/>
              <a:t>Coeficiente de correlación y determinación.</a:t>
            </a:r>
          </a:p>
          <a:p>
            <a:r>
              <a:rPr lang="es-MX" dirty="0"/>
              <a:t>Por medio de una prueba de “t” se prueba la Ho: </a:t>
            </a:r>
            <a:r>
              <a:rPr lang="el-GR" dirty="0"/>
              <a:t>β</a:t>
            </a:r>
            <a:r>
              <a:rPr lang="es-MX" dirty="0"/>
              <a:t> =0</a:t>
            </a:r>
          </a:p>
        </p:txBody>
      </p:sp>
      <p:pic>
        <p:nvPicPr>
          <p:cNvPr id="5" name="Marcador de contenido 4" descr="Linear fi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56" y="1233140"/>
            <a:ext cx="5181600" cy="4181642"/>
          </a:xfrm>
        </p:spPr>
      </p:pic>
      <p:cxnSp>
        <p:nvCxnSpPr>
          <p:cNvPr id="7" name="Conector recto de flecha 6"/>
          <p:cNvCxnSpPr/>
          <p:nvPr/>
        </p:nvCxnSpPr>
        <p:spPr>
          <a:xfrm flipV="1">
            <a:off x="5136444" y="2472267"/>
            <a:ext cx="2562578" cy="66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204178" y="2777067"/>
            <a:ext cx="2427111" cy="33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215467" y="3736622"/>
            <a:ext cx="2483555" cy="5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3386667" y="3939822"/>
            <a:ext cx="4436533" cy="34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4425244" y="4301067"/>
            <a:ext cx="3081867" cy="82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377244" y="6176963"/>
            <a:ext cx="980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En este caso la regresión no es buena pues el coeficiente de determinación es bajo  y no rechazo la Ho </a:t>
            </a:r>
          </a:p>
        </p:txBody>
      </p:sp>
    </p:spTree>
    <p:extLst>
      <p:ext uri="{BB962C8B-B14F-4D97-AF65-F5344CB8AC3E}">
        <p14:creationId xmlns:p14="http://schemas.microsoft.com/office/powerpoint/2010/main" val="1073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tamaño de aves y edad ( diapositiva 17)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Utilizando los daos presentados en la diapositiva 17 y analizando la regresión tenemos una regresión más fuerte que la anterior, con los datos más cercanos a la recta obtenida por los mínimos cuadrados:</a:t>
            </a:r>
          </a:p>
        </p:txBody>
      </p:sp>
      <p:pic>
        <p:nvPicPr>
          <p:cNvPr id="5" name="Marcador de contenido 4" descr="Linear fi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10473"/>
            <a:ext cx="5181600" cy="4181642"/>
          </a:xfrm>
        </p:spPr>
      </p:pic>
      <p:cxnSp>
        <p:nvCxnSpPr>
          <p:cNvPr id="7" name="Conector recto de flecha 6"/>
          <p:cNvCxnSpPr/>
          <p:nvPr/>
        </p:nvCxnSpPr>
        <p:spPr>
          <a:xfrm flipV="1">
            <a:off x="4967111" y="4357511"/>
            <a:ext cx="1557867" cy="67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23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Estadísticas: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Podemos ver las estimaciones del modelo.</a:t>
            </a:r>
          </a:p>
          <a:p>
            <a:r>
              <a:rPr lang="es-MX" dirty="0"/>
              <a:t>Coeficientes de correlación y determinación más altos</a:t>
            </a:r>
          </a:p>
          <a:p>
            <a:r>
              <a:rPr lang="es-MX" dirty="0"/>
              <a:t>Se rechaza Ho y si hay efecto del modelo</a:t>
            </a:r>
          </a:p>
          <a:p>
            <a:r>
              <a:rPr lang="es-MX" dirty="0"/>
              <a:t>Este modelo de regresión si es significativo</a:t>
            </a:r>
          </a:p>
        </p:txBody>
      </p:sp>
      <p:pic>
        <p:nvPicPr>
          <p:cNvPr id="5" name="Marcador de contenido 4" descr="Linear fi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311" y="1027906"/>
            <a:ext cx="5181600" cy="4181642"/>
          </a:xfrm>
        </p:spPr>
      </p:pic>
      <p:cxnSp>
        <p:nvCxnSpPr>
          <p:cNvPr id="7" name="Conector recto de flecha 6"/>
          <p:cNvCxnSpPr/>
          <p:nvPr/>
        </p:nvCxnSpPr>
        <p:spPr>
          <a:xfrm>
            <a:off x="5452533" y="2269067"/>
            <a:ext cx="1682045" cy="33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452533" y="3118727"/>
            <a:ext cx="1896534" cy="459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5452533" y="4097867"/>
            <a:ext cx="1998134" cy="10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8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Residuales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residuales son las diferencias entre los datos reales y los previstos por el modelo.</a:t>
            </a:r>
          </a:p>
          <a:p>
            <a:endParaRPr lang="es-MX" dirty="0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1" y="2762299"/>
            <a:ext cx="6096001" cy="373075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082845" y="3465689"/>
            <a:ext cx="366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Los residuales se pueden ver con las diferencias entre “Y” y “Y” estimada</a:t>
            </a:r>
          </a:p>
        </p:txBody>
      </p:sp>
      <p:cxnSp>
        <p:nvCxnSpPr>
          <p:cNvPr id="10" name="Conector recto de flecha 9"/>
          <p:cNvCxnSpPr>
            <a:stCxn id="8" idx="1"/>
          </p:cNvCxnSpPr>
          <p:nvPr/>
        </p:nvCxnSpPr>
        <p:spPr>
          <a:xfrm flipH="1">
            <a:off x="6030410" y="3788855"/>
            <a:ext cx="2052435" cy="771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82" y="4427622"/>
            <a:ext cx="1348693" cy="480044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V="1">
            <a:off x="6180881" y="4699322"/>
            <a:ext cx="2164466" cy="381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3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8A640-D5C8-894D-8103-8C18AAE7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Diseños y modelos en MANOVA y en regresión múltiple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0D887-A08B-2E40-BCCA-2F5ACD80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esta sección usaremos el libro de Zar (2010) capítulo 17  (Regresión </a:t>
            </a:r>
            <a:r>
              <a:rPr lang="es-ES_tradnl" dirty="0" err="1"/>
              <a:t>linal</a:t>
            </a:r>
            <a:r>
              <a:rPr lang="es-ES_tradnl" dirty="0"/>
              <a:t>). Páginas 328-361.</a:t>
            </a:r>
          </a:p>
          <a:p>
            <a:r>
              <a:rPr lang="es-ES_tradnl" dirty="0"/>
              <a:t> El  capítulo 20 (Regresión múltiple ) páginas 419-449.</a:t>
            </a:r>
          </a:p>
          <a:p>
            <a:r>
              <a:rPr lang="es-ES_tradnl" dirty="0"/>
              <a:t>En el manual de Past4 (2019), páginas 145- 151. </a:t>
            </a:r>
          </a:p>
        </p:txBody>
      </p:sp>
    </p:spTree>
    <p:extLst>
      <p:ext uri="{BB962C8B-B14F-4D97-AF65-F5344CB8AC3E}">
        <p14:creationId xmlns:p14="http://schemas.microsoft.com/office/powerpoint/2010/main" val="153635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Residuales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También es conveniente ver los residuales y ver que los datos no tengan tendencias como serían:</a:t>
            </a:r>
          </a:p>
          <a:p>
            <a:pPr lvl="1"/>
            <a:r>
              <a:rPr lang="es-MX" dirty="0"/>
              <a:t> Todos los residuales positivos al inicio y negativos al final o </a:t>
            </a:r>
            <a:r>
              <a:rPr lang="es-MX" dirty="0" err="1"/>
              <a:t>visceversa</a:t>
            </a:r>
            <a:r>
              <a:rPr lang="es-MX" dirty="0"/>
              <a:t>.</a:t>
            </a:r>
          </a:p>
          <a:p>
            <a:pPr lvl="1"/>
            <a:r>
              <a:rPr lang="es-MX" dirty="0"/>
              <a:t>Que se formen oscilaciones.</a:t>
            </a:r>
          </a:p>
          <a:p>
            <a:pPr lvl="1"/>
            <a:r>
              <a:rPr lang="es-MX" dirty="0"/>
              <a:t>Ver que no haya un residual muy alejado que indicaría una observación aberrante.</a:t>
            </a:r>
          </a:p>
          <a:p>
            <a:r>
              <a:rPr lang="es-MX" dirty="0"/>
              <a:t>En este caso todo se ve normal</a:t>
            </a:r>
          </a:p>
        </p:txBody>
      </p:sp>
      <p:pic>
        <p:nvPicPr>
          <p:cNvPr id="5" name="Marcador de contenido 4" descr="Linear fi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849318"/>
            <a:ext cx="5181600" cy="4181642"/>
          </a:xfrm>
        </p:spPr>
      </p:pic>
      <p:cxnSp>
        <p:nvCxnSpPr>
          <p:cNvPr id="7" name="Conector recto de flecha 6"/>
          <p:cNvCxnSpPr/>
          <p:nvPr/>
        </p:nvCxnSpPr>
        <p:spPr>
          <a:xfrm flipV="1">
            <a:off x="5757333" y="3138311"/>
            <a:ext cx="812800" cy="2743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69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917F175-65B6-AA4D-9EF8-38E02C76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es-ES_tradnl" dirty="0"/>
              <a:t>Regresión lineal múltiple.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85FFCC5-7068-1B45-B494-F826EE60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51338"/>
          </a:xfrm>
        </p:spPr>
        <p:txBody>
          <a:bodyPr/>
          <a:lstStyle/>
          <a:p>
            <a:r>
              <a:rPr lang="es-ES_tradnl" dirty="0"/>
              <a:t>LA regresión lineal múltiple es la extensión de una regresión lineal simple cuando tengo más de una variable explicativa.</a:t>
            </a:r>
          </a:p>
          <a:p>
            <a:r>
              <a:rPr lang="es-ES_tradnl" dirty="0"/>
              <a:t>Las soluciones numéricas sencillas ya no son posibles y requieren cálculos matriciales para acercarse a las soluciones de los coeficientes de correlación, determinación, términos del modelo y residuales.</a:t>
            </a:r>
          </a:p>
          <a:p>
            <a:r>
              <a:rPr lang="es-ES_tradnl" dirty="0"/>
              <a:t>En una regresión simple el modelo estadístico lineal es:</a:t>
            </a:r>
          </a:p>
          <a:p>
            <a:endParaRPr lang="es-ES_tradnl" dirty="0"/>
          </a:p>
          <a:p>
            <a:r>
              <a:rPr lang="es-ES_tradnl" dirty="0"/>
              <a:t>Convirtiéndose en un caso de dos variables en: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FAB2CC-ADEF-6F40-A286-F89FEEF2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673" y="4042640"/>
            <a:ext cx="2082800" cy="5461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48E9FE-1C84-344D-9C64-49E2D3247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5397427"/>
            <a:ext cx="2971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3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EEAEEE3-D669-4145-8F77-A2CDC8F1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Regresión múltiple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BFDB2961-F45A-5B4A-9ED1-73BE7E0942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/>
              <a:lstStyle/>
              <a:p>
                <a:r>
                  <a:rPr lang="es-ES_tradnl" dirty="0"/>
                  <a:t>Con el modelo de regresión múltiple                                    consideramos que la variable de respuesta “Y” es linealmente dependiente de una variable X</a:t>
                </a:r>
                <a:r>
                  <a:rPr lang="es-ES_tradnl" baseline="-25000" dirty="0"/>
                  <a:t>1 </a:t>
                </a:r>
                <a:r>
                  <a:rPr lang="es-ES_tradnl" dirty="0"/>
                  <a:t> y de una segunda variable X</a:t>
                </a:r>
                <a:r>
                  <a:rPr lang="es-ES_tradnl" baseline="-25000" dirty="0"/>
                  <a:t>2</a:t>
                </a:r>
                <a:r>
                  <a:rPr lang="es-ES_tradnl" dirty="0"/>
                  <a:t>.</a:t>
                </a:r>
              </a:p>
              <a:p>
                <a:r>
                  <a:rPr lang="es-ES_tradnl" dirty="0">
                    <a:ea typeface="Cambria Math" panose="02040503050406030204" pitchFamily="18" charset="0"/>
                  </a:rPr>
                  <a:t>El parámetro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S_tradnl" dirty="0"/>
                  <a:t> es la ordenada al origen cuando X</a:t>
                </a:r>
                <a:r>
                  <a:rPr lang="es-ES_tradnl" baseline="-25000" dirty="0"/>
                  <a:t>1 </a:t>
                </a:r>
                <a:r>
                  <a:rPr lang="es-ES_tradnl" dirty="0"/>
                  <a:t> y X</a:t>
                </a:r>
                <a:r>
                  <a:rPr lang="es-ES_tradnl" baseline="-25000" dirty="0"/>
                  <a:t>2</a:t>
                </a:r>
                <a:r>
                  <a:rPr lang="es-ES_tradnl" dirty="0"/>
                  <a:t> valen cero, y los coeficientes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_tradnl" baseline="-25000" dirty="0"/>
                  <a:t>1 </a:t>
                </a:r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_tradnl" baseline="-25000" dirty="0"/>
                  <a:t>2 </a:t>
                </a:r>
                <a:r>
                  <a:rPr lang="es-ES_tradnl" dirty="0"/>
                  <a:t> son denominados como los coeficientes parciales de regresión.</a:t>
                </a:r>
              </a:p>
              <a:p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_tradnl" baseline="-25000" dirty="0"/>
                  <a:t>1</a:t>
                </a:r>
                <a:r>
                  <a:rPr lang="es-ES_tradnl" dirty="0"/>
                  <a:t> expresa que tanto cambia Y por una unidad de X</a:t>
                </a:r>
                <a:r>
                  <a:rPr lang="es-ES_tradnl" baseline="-25000" dirty="0"/>
                  <a:t>1</a:t>
                </a:r>
                <a:r>
                  <a:rPr lang="es-ES_tradnl" dirty="0"/>
                  <a:t> una ves que se removió el efecto de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_tradnl" baseline="-25000" dirty="0"/>
                  <a:t>2  </a:t>
                </a:r>
                <a:r>
                  <a:rPr lang="es-ES_tradnl" dirty="0"/>
                  <a:t>, y viceversa. </a:t>
                </a:r>
              </a:p>
              <a:p>
                <a:pPr marL="0" indent="0">
                  <a:buNone/>
                </a:pPr>
                <a:endParaRPr lang="es-ES_tradnl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BFDB2961-F45A-5B4A-9ED1-73BE7E094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1347F283-9ACF-1449-A58E-F552162EA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593" y="1690688"/>
            <a:ext cx="2613743" cy="4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80858-793C-C14B-BD66-8127B4CD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827"/>
          </a:xfrm>
        </p:spPr>
        <p:txBody>
          <a:bodyPr/>
          <a:lstStyle/>
          <a:p>
            <a:r>
              <a:rPr lang="es-ES_tradnl" dirty="0"/>
              <a:t>Regresión múltiple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E5D10-B0A6-8944-BBC7-D227EBCB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409"/>
            <a:ext cx="10515600" cy="4351338"/>
          </a:xfrm>
        </p:spPr>
        <p:txBody>
          <a:bodyPr/>
          <a:lstStyle/>
          <a:p>
            <a:r>
              <a:rPr lang="es-ES_tradnl" dirty="0"/>
              <a:t>El modelo estadístico lineal tiene que incorporar una media de la incertidumbre por lo que se convierte en:                                                   siendo su representación gráfica un plano.</a:t>
            </a:r>
          </a:p>
          <a:p>
            <a:r>
              <a:rPr lang="es-ES_tradnl" dirty="0"/>
              <a:t>Con los datos de la muestra este modelo deja de ser poblacional y se reescribe como:  </a:t>
            </a:r>
          </a:p>
          <a:p>
            <a:endParaRPr lang="es-ES_tradnl" dirty="0"/>
          </a:p>
          <a:p>
            <a:r>
              <a:rPr lang="es-ES_tradnl" dirty="0"/>
              <a:t>Pudiendo expandirse en más dimensiones:</a:t>
            </a:r>
          </a:p>
          <a:p>
            <a:endParaRPr lang="es-ES_tradnl" dirty="0"/>
          </a:p>
          <a:p>
            <a:r>
              <a:rPr lang="es-ES_tradnl" dirty="0"/>
              <a:t>Y ser estimado por:                                                             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F1C15D-1BF8-804D-BD73-3FEF43F6B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950" y="1890650"/>
            <a:ext cx="4325484" cy="6075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3D0A9B-22D6-1746-A410-45B86103E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89" y="3145236"/>
            <a:ext cx="3524061" cy="6811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23CD9C2-86B5-2F40-888A-FF10BBEE1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474" y="4527352"/>
            <a:ext cx="6629400" cy="533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D53B11-BCF9-1A4B-859E-3213E1EF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474" y="5704966"/>
            <a:ext cx="5930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82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40C46-FFD6-2C41-8638-B929311E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738"/>
          </a:xfrm>
        </p:spPr>
        <p:txBody>
          <a:bodyPr/>
          <a:lstStyle/>
          <a:p>
            <a:r>
              <a:rPr lang="es-ES_tradnl" dirty="0"/>
              <a:t>Regresión múltiple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E30C827-3177-0C48-A8BB-EECDE9CB69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/>
              <a:lstStyle/>
              <a:p>
                <a:r>
                  <a:rPr lang="es-ES_tradnl" dirty="0"/>
                  <a:t>Una ves obtenido el modelo lineal se puede construir un análisis de varianza de todo el modelo, con la Ho de que las diferentes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_tradnl" baseline="-25000" dirty="0"/>
                  <a:t>s </a:t>
                </a:r>
                <a:r>
                  <a:rPr lang="es-ES_tradnl" dirty="0"/>
                  <a:t>=0 . El ANDEVA y su R</a:t>
                </a:r>
                <a:r>
                  <a:rPr lang="es-ES_tradnl" baseline="30000" dirty="0"/>
                  <a:t>2</a:t>
                </a:r>
                <a:r>
                  <a:rPr lang="es-ES_tradnl" dirty="0"/>
                  <a:t> serian: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E30C827-3177-0C48-A8BB-EECDE9CB6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1A696889-8051-A744-A3A5-7A87446F6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3" y="2674429"/>
            <a:ext cx="6051451" cy="32239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92FE18-6C15-C84E-8CF6-AA26AB07D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960" y="2674428"/>
            <a:ext cx="5390547" cy="3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C5E5F-1272-6F44-BE1D-23D5C890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Regresión múltiple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FA213-62A9-B841-9435-F34E68143F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Un ejemplo de Zar daría:</a:t>
            </a:r>
          </a:p>
          <a:p>
            <a:r>
              <a:rPr lang="es-ES_tradnl" dirty="0"/>
              <a:t>Donde la regresión es significativa.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23496B0-8A92-0843-A748-31BE1F3A0E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A8021B-0612-3B47-BD10-2BC35C87E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964758" cy="46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47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57DE4BE-6B2E-4E49-A441-6BC2DF05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335"/>
          </a:xfrm>
        </p:spPr>
        <p:txBody>
          <a:bodyPr/>
          <a:lstStyle/>
          <a:p>
            <a:r>
              <a:rPr lang="es-ES_tradnl" dirty="0"/>
              <a:t>Consideraciones en PAST: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DAD5173-3697-7448-A611-CA35BAB30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60D3F26-CFB6-0346-A129-4E34D39F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31" y="1070460"/>
            <a:ext cx="8660339" cy="57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80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CA2D3-8460-3147-A872-19390EFE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r>
              <a:rPr lang="es-ES_tradnl" dirty="0"/>
              <a:t>Regresión múltiple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D55AB2-DCAC-C44E-AA90-AD5E634B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2"/>
            <a:ext cx="10696074" cy="5053262"/>
          </a:xfrm>
        </p:spPr>
        <p:txBody>
          <a:bodyPr/>
          <a:lstStyle/>
          <a:p>
            <a:r>
              <a:rPr lang="es-ES_tradnl" dirty="0"/>
              <a:t>Considerando la base de datos de vegetación y suelo del libro de </a:t>
            </a:r>
            <a:r>
              <a:rPr lang="es-ES_tradnl" dirty="0" err="1"/>
              <a:t>Manly</a:t>
            </a:r>
            <a:r>
              <a:rPr lang="es-ES_tradnl" dirty="0"/>
              <a:t>, tenemos 4 variables de suelo y 4 de vegetación, las cuales son las siguientes: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Veamos la regresión de Y</a:t>
            </a:r>
            <a:r>
              <a:rPr lang="es-ES_tradnl" baseline="-25000" dirty="0"/>
              <a:t>1</a:t>
            </a:r>
            <a:r>
              <a:rPr lang="es-ES_tradnl" dirty="0"/>
              <a:t> con X</a:t>
            </a:r>
            <a:r>
              <a:rPr lang="es-ES_tradnl" baseline="-25000" dirty="0"/>
              <a:t>1</a:t>
            </a:r>
            <a:r>
              <a:rPr lang="es-ES_tradnl" dirty="0"/>
              <a:t> y X</a:t>
            </a:r>
            <a:r>
              <a:rPr lang="es-ES_tradnl" baseline="-25000" dirty="0"/>
              <a:t>2</a:t>
            </a: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C8D394-9644-8A41-B542-B4692687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3" y="2482517"/>
            <a:ext cx="11255293" cy="21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9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89146-0F6C-A64C-AEBF-7F591FFF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Reg. Múltiple en PAST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1DD842-6D20-8243-B8D3-0463F0712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Copiar de Excel las columnas en especifico, y pegarlas en </a:t>
            </a:r>
            <a:r>
              <a:rPr lang="es-ES_tradnl" dirty="0" err="1"/>
              <a:t>Past</a:t>
            </a:r>
            <a:r>
              <a:rPr lang="es-ES_tradnl" dirty="0"/>
              <a:t> en orden tal que la variable Y sea la primera columna.</a:t>
            </a:r>
          </a:p>
          <a:p>
            <a:r>
              <a:rPr lang="es-ES_tradnl" dirty="0"/>
              <a:t>Las </a:t>
            </a:r>
            <a:r>
              <a:rPr lang="es-ES_tradnl" dirty="0" err="1"/>
              <a:t>X</a:t>
            </a:r>
            <a:r>
              <a:rPr lang="es-ES_tradnl" baseline="-25000" dirty="0" err="1"/>
              <a:t>s</a:t>
            </a:r>
            <a:r>
              <a:rPr lang="es-ES_tradnl" dirty="0"/>
              <a:t> se colocan posteriormente.</a:t>
            </a:r>
          </a:p>
          <a:p>
            <a:r>
              <a:rPr lang="es-ES_tradnl" dirty="0"/>
              <a:t>Se selecciona </a:t>
            </a:r>
            <a:r>
              <a:rPr lang="es-ES_tradnl" dirty="0" err="1"/>
              <a:t>model</a:t>
            </a:r>
            <a:r>
              <a:rPr lang="es-ES_tradnl" dirty="0"/>
              <a:t>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630042-49FD-ED4F-9295-CB8BC669CD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9AAC99-69A0-1D4B-A04D-B2F871CE7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780" y="596816"/>
            <a:ext cx="343044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66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D09BD-F7B8-514D-AADF-D1C06833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Regresión múltiple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4B0B1-F80A-0A45-AA31-37F05929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1180097"/>
            <a:ext cx="10515600" cy="4351338"/>
          </a:xfrm>
        </p:spPr>
        <p:txBody>
          <a:bodyPr/>
          <a:lstStyle/>
          <a:p>
            <a:r>
              <a:rPr lang="es-ES_tradnl" dirty="0"/>
              <a:t>Se Selecciona </a:t>
            </a:r>
            <a:r>
              <a:rPr lang="es-ES_tradnl" dirty="0" err="1"/>
              <a:t>Model</a:t>
            </a:r>
            <a:r>
              <a:rPr lang="es-ES_tradnl" dirty="0"/>
              <a:t>, Linear, </a:t>
            </a:r>
            <a:r>
              <a:rPr lang="es-ES_tradnl" dirty="0" err="1"/>
              <a:t>Multiple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9273AE-A088-ED4D-83D8-29228A62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01" y="1803232"/>
            <a:ext cx="9436197" cy="46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Correlación Vs. Regresión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Cuando pretendo ver la asociación entre dos variables en escalas numéricas (intervalo, razón o absoluta) existen dos técnicas que me permiten analizar cuantitativamente esta interacción.</a:t>
            </a:r>
          </a:p>
          <a:p>
            <a:r>
              <a:rPr lang="es-MX" dirty="0"/>
              <a:t>En el análisis de correlación únicamente pretendo ver el grado de asociación de dos variables y su significancia. No hay causalidad entre las variables</a:t>
            </a:r>
          </a:p>
          <a:p>
            <a:r>
              <a:rPr lang="es-MX" dirty="0"/>
              <a:t>En el análisis de regresión existe un fenómeno de causalidad y hay una variable explicativa y una de respuesta (ambas cuantitativas).</a:t>
            </a:r>
          </a:p>
          <a:p>
            <a:r>
              <a:rPr lang="es-MX" dirty="0"/>
              <a:t>En el análisis de regresión uso la correlación pero lo más importante es construir un modelo explicativo.</a:t>
            </a:r>
          </a:p>
        </p:txBody>
      </p:sp>
    </p:spTree>
    <p:extLst>
      <p:ext uri="{BB962C8B-B14F-4D97-AF65-F5344CB8AC3E}">
        <p14:creationId xmlns:p14="http://schemas.microsoft.com/office/powerpoint/2010/main" val="3276004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1968F-0D1D-3445-9D97-D58BE33D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Regresión Múltiple En </a:t>
            </a:r>
            <a:r>
              <a:rPr lang="es-ES_tradnl" dirty="0" err="1"/>
              <a:t>Past</a:t>
            </a:r>
            <a:r>
              <a:rPr lang="es-ES_tradnl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C19927-7663-1645-95F4-3542208452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Se obtienen los resultados siguientes:</a:t>
            </a:r>
          </a:p>
          <a:p>
            <a:r>
              <a:rPr lang="es-ES_tradnl" dirty="0"/>
              <a:t>La regresión es significativa con una R</a:t>
            </a:r>
            <a:r>
              <a:rPr lang="es-ES_tradnl" baseline="30000" dirty="0"/>
              <a:t>2</a:t>
            </a:r>
            <a:r>
              <a:rPr lang="es-ES_tradnl" dirty="0"/>
              <a:t> =0.38</a:t>
            </a:r>
          </a:p>
          <a:p>
            <a:r>
              <a:rPr lang="es-ES_tradnl" dirty="0"/>
              <a:t>Se rechaza Ho de pendientes =0</a:t>
            </a:r>
          </a:p>
          <a:p>
            <a:r>
              <a:rPr lang="es-ES_tradnl" dirty="0"/>
              <a:t>Se procede a ver los coeficientes de la regresión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430FD1E-CF83-7846-9FFC-BBA7B7B4D7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870370-6264-F445-8CBF-F9E5C321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40513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1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D8E22-8A97-684B-AE86-BA22EF99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Regresión múltiple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CD53C1-92C0-C549-A83D-A7DD8D6B7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24663" cy="4351338"/>
          </a:xfrm>
        </p:spPr>
        <p:txBody>
          <a:bodyPr/>
          <a:lstStyle/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El modelo es: </a:t>
            </a:r>
          </a:p>
          <a:p>
            <a:r>
              <a:rPr lang="es-ES_tradnl" dirty="0"/>
              <a:t>Y=25.317+.402X</a:t>
            </a:r>
            <a:r>
              <a:rPr lang="es-ES_tradnl" baseline="-25000" dirty="0"/>
              <a:t>1</a:t>
            </a:r>
            <a:r>
              <a:rPr lang="es-ES_tradnl" dirty="0"/>
              <a:t> -.150X</a:t>
            </a:r>
            <a:r>
              <a:rPr lang="es-ES_tradnl" baseline="-25000" dirty="0"/>
              <a:t>2</a:t>
            </a:r>
          </a:p>
          <a:p>
            <a:r>
              <a:rPr lang="es-ES_tradnl" dirty="0"/>
              <a:t>X</a:t>
            </a:r>
            <a:r>
              <a:rPr lang="es-ES_tradnl" baseline="-25000" dirty="0"/>
              <a:t>1</a:t>
            </a:r>
            <a:r>
              <a:rPr lang="es-ES_tradnl" dirty="0"/>
              <a:t> es significativa y contribuye al modelo en tanto que X</a:t>
            </a:r>
            <a:r>
              <a:rPr lang="es-ES_tradnl" baseline="-25000" dirty="0"/>
              <a:t>2</a:t>
            </a:r>
            <a:r>
              <a:rPr lang="es-ES_tradnl" dirty="0"/>
              <a:t> no contribuye.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2719E94-B199-3349-8570-D4B87909C1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1C8413-215E-E949-B03E-501776A3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848730"/>
            <a:ext cx="5979694" cy="37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62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0A39C87-EBDF-544A-9BA7-29656A65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Regresión múltiple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F84ECA-7BC5-D74B-B51E-0CD358A7A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Existe una técnica disponible en otros paquetes conocida cono </a:t>
            </a:r>
            <a:r>
              <a:rPr lang="es-ES_tradnl" dirty="0" err="1"/>
              <a:t>Stepwise</a:t>
            </a:r>
            <a:r>
              <a:rPr lang="es-ES_tradnl" dirty="0"/>
              <a:t> donde se pueden ir añadiendo y quitando variables explicativas  hasta encontrar un modelo óptimo.</a:t>
            </a:r>
          </a:p>
          <a:p>
            <a:r>
              <a:rPr lang="es-ES_tradnl" dirty="0"/>
              <a:t>En JMP existe la opción </a:t>
            </a:r>
            <a:r>
              <a:rPr lang="es-ES_tradnl" dirty="0" err="1"/>
              <a:t>stepwise</a:t>
            </a:r>
            <a:r>
              <a:rPr lang="es-ES_tradnl" dirty="0"/>
              <a:t>, forward (ir añadiendo de uno en uno conforme a la máxima correlación) y </a:t>
            </a:r>
            <a:r>
              <a:rPr lang="es-ES_tradnl" dirty="0" err="1"/>
              <a:t>backward</a:t>
            </a:r>
            <a:r>
              <a:rPr lang="es-ES_tradnl" dirty="0"/>
              <a:t> (el inverso).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6211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0E547-21F7-3B45-BBCA-EF48EB39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Regresión multivariada en PAST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A4CA9-37FB-F34F-B525-A57A5262D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Past</a:t>
            </a:r>
            <a:r>
              <a:rPr lang="es-ES_tradnl" dirty="0"/>
              <a:t> tiene una rutina especifica para regresión multivariada que combina técnicas del MANOVA con las de regresión.</a:t>
            </a:r>
          </a:p>
          <a:p>
            <a:r>
              <a:rPr lang="es-ES_tradnl" dirty="0"/>
              <a:t>La denomina lineal multivariada y múltiple.</a:t>
            </a:r>
          </a:p>
          <a:p>
            <a:r>
              <a:rPr lang="es-ES_tradnl" dirty="0"/>
              <a:t>Requiere que se pongan las variables de respuesta primero (a la izquierda) y las explicativas posteriormente.</a:t>
            </a:r>
          </a:p>
          <a:p>
            <a:r>
              <a:rPr lang="es-ES_tradnl" dirty="0"/>
              <a:t>El programa pregunta cuántas variables son dependientes (de respuesta).</a:t>
            </a:r>
          </a:p>
          <a:p>
            <a:r>
              <a:rPr lang="es-ES_tradnl" dirty="0"/>
              <a:t>Como ejemplo se volverán a usar variables del archivo vegetación y suelo</a:t>
            </a:r>
          </a:p>
        </p:txBody>
      </p:sp>
    </p:spTree>
    <p:extLst>
      <p:ext uri="{BB962C8B-B14F-4D97-AF65-F5344CB8AC3E}">
        <p14:creationId xmlns:p14="http://schemas.microsoft.com/office/powerpoint/2010/main" val="1667761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A9DB5-70B4-E54F-A791-8367A34C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/>
          <a:lstStyle/>
          <a:p>
            <a:r>
              <a:rPr lang="es-ES_tradnl" dirty="0"/>
              <a:t>Regresión multivariada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FDEC7-DD9E-5548-8A66-6E4E66805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s-ES_tradnl" dirty="0"/>
              <a:t>Se calculan los siguientes estadísticos del MANOVA: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8B4F0C-CF76-C944-AE84-BCA58074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8" y="1849555"/>
            <a:ext cx="7277371" cy="50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5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57675-2861-2944-9431-F8D0B125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r>
              <a:rPr lang="es-ES_tradnl" dirty="0"/>
              <a:t>Regresión multivariada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F1561F-E5B3-9643-B9D5-56A84EC8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482"/>
            <a:ext cx="10515600" cy="5029481"/>
          </a:xfrm>
        </p:spPr>
        <p:txBody>
          <a:bodyPr/>
          <a:lstStyle/>
          <a:p>
            <a:r>
              <a:rPr lang="es-ES_tradnl" dirty="0"/>
              <a:t>Se colocan los datos en el formato </a:t>
            </a:r>
            <a:r>
              <a:rPr lang="es-ES_tradnl" dirty="0" err="1"/>
              <a:t>requerido.Se</a:t>
            </a:r>
            <a:r>
              <a:rPr lang="es-ES_tradnl" dirty="0"/>
              <a:t> llama Modelos, posteriormente lineales. Se selecciona </a:t>
            </a:r>
            <a:r>
              <a:rPr lang="es-ES_tradnl" dirty="0" err="1"/>
              <a:t>Multivariate</a:t>
            </a:r>
            <a:r>
              <a:rPr lang="es-ES_tradnl" dirty="0"/>
              <a:t> </a:t>
            </a:r>
            <a:r>
              <a:rPr lang="es-ES_tradnl" dirty="0" err="1"/>
              <a:t>multiple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3353CE-0171-5A48-9B1F-957C866A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41" y="2348005"/>
            <a:ext cx="10365378" cy="40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34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849913-7006-A749-9E05-7BFC5794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146"/>
          </a:xfrm>
        </p:spPr>
        <p:txBody>
          <a:bodyPr/>
          <a:lstStyle/>
          <a:p>
            <a:r>
              <a:rPr lang="es-ES_tradnl" dirty="0"/>
              <a:t>Regresión multivariada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495EA0-9430-4F48-B2D5-7A9E5F0AF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0564"/>
            <a:ext cx="5181600" cy="4930587"/>
          </a:xfrm>
        </p:spPr>
        <p:txBody>
          <a:bodyPr/>
          <a:lstStyle/>
          <a:p>
            <a:r>
              <a:rPr lang="es-ES_tradnl" dirty="0"/>
              <a:t>Los resultados iniciales nos indican los resultados del MANOVA general.</a:t>
            </a:r>
          </a:p>
          <a:p>
            <a:r>
              <a:rPr lang="es-ES_tradnl" dirty="0"/>
              <a:t>Posteriormente los de las variables explicativas.</a:t>
            </a:r>
          </a:p>
          <a:p>
            <a:r>
              <a:rPr lang="es-ES_tradnl" dirty="0"/>
              <a:t>Posteriormente en las de respuesta</a:t>
            </a:r>
          </a:p>
          <a:p>
            <a:r>
              <a:rPr lang="es-ES_tradnl" dirty="0"/>
              <a:t>Finalmente nos proporciona los coeficientes y significancia en la regresión</a:t>
            </a:r>
          </a:p>
          <a:p>
            <a:endParaRPr lang="es-ES_tradn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F300A36-7382-B748-B1C3-33658AE68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380565"/>
            <a:ext cx="5991737" cy="4930588"/>
          </a:xfrm>
        </p:spPr>
      </p:pic>
    </p:spTree>
    <p:extLst>
      <p:ext uri="{BB962C8B-B14F-4D97-AF65-F5344CB8AC3E}">
        <p14:creationId xmlns:p14="http://schemas.microsoft.com/office/powerpoint/2010/main" val="1246852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E14C-A3D0-D045-ABB9-90F0E65A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1E4F17-3CFC-9148-840F-14F25128A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 la base de datos de vegetación y suelo analizar las siguientes regresiones múltiples:</a:t>
            </a:r>
          </a:p>
          <a:p>
            <a:r>
              <a:rPr lang="es-ES_tradnl" dirty="0"/>
              <a:t>Y</a:t>
            </a:r>
            <a:r>
              <a:rPr lang="es-ES_tradnl" baseline="-25000" dirty="0"/>
              <a:t>1</a:t>
            </a:r>
            <a:r>
              <a:rPr lang="es-ES_tradnl" dirty="0"/>
              <a:t> con X</a:t>
            </a:r>
            <a:r>
              <a:rPr lang="es-ES_tradnl" baseline="-25000" dirty="0"/>
              <a:t>1</a:t>
            </a:r>
            <a:r>
              <a:rPr lang="es-ES_tradnl" dirty="0"/>
              <a:t>, X</a:t>
            </a:r>
            <a:r>
              <a:rPr lang="es-ES_tradnl" baseline="-25000" dirty="0"/>
              <a:t>2</a:t>
            </a:r>
            <a:r>
              <a:rPr lang="es-ES_tradnl" dirty="0"/>
              <a:t> , X</a:t>
            </a:r>
            <a:r>
              <a:rPr lang="es-ES_tradnl" baseline="-25000" dirty="0"/>
              <a:t>3</a:t>
            </a:r>
            <a:r>
              <a:rPr lang="es-ES_tradnl" dirty="0"/>
              <a:t> y X</a:t>
            </a:r>
            <a:r>
              <a:rPr lang="es-ES_tradnl" baseline="-25000" dirty="0"/>
              <a:t>4 </a:t>
            </a:r>
            <a:endParaRPr lang="es-ES_tradnl" dirty="0"/>
          </a:p>
          <a:p>
            <a:r>
              <a:rPr lang="es-ES_tradnl" dirty="0"/>
              <a:t>Y</a:t>
            </a:r>
            <a:r>
              <a:rPr lang="es-ES_tradnl" baseline="-25000" dirty="0"/>
              <a:t>2 </a:t>
            </a:r>
            <a:r>
              <a:rPr lang="es-ES_tradnl" dirty="0"/>
              <a:t> con X</a:t>
            </a:r>
            <a:r>
              <a:rPr lang="es-ES_tradnl" baseline="-25000" dirty="0"/>
              <a:t>3</a:t>
            </a:r>
            <a:r>
              <a:rPr lang="es-ES_tradnl" dirty="0"/>
              <a:t> y X</a:t>
            </a:r>
            <a:r>
              <a:rPr lang="es-ES_tradnl" baseline="-25000" dirty="0"/>
              <a:t>4</a:t>
            </a:r>
          </a:p>
          <a:p>
            <a:r>
              <a:rPr lang="es-ES_tradnl" dirty="0"/>
              <a:t>Con los mismos datos obtenga la regresión multivariada que incluya todas las </a:t>
            </a:r>
            <a:r>
              <a:rPr lang="es-ES_tradnl" dirty="0" err="1"/>
              <a:t>X</a:t>
            </a:r>
            <a:r>
              <a:rPr lang="es-ES_tradnl" baseline="-25000" dirty="0" err="1"/>
              <a:t>s</a:t>
            </a:r>
            <a:r>
              <a:rPr lang="es-ES_tradnl" dirty="0"/>
              <a:t> y las </a:t>
            </a:r>
            <a:r>
              <a:rPr lang="es-ES_tradnl"/>
              <a:t>Y</a:t>
            </a:r>
            <a:r>
              <a:rPr lang="es-ES_tradnl" baseline="-25000"/>
              <a:t>s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674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Correlación lineal simple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552576"/>
            <a:ext cx="5144589" cy="4784181"/>
          </a:xfrm>
        </p:spPr>
        <p:txBody>
          <a:bodyPr>
            <a:normAutofit fontScale="92500"/>
          </a:bodyPr>
          <a:lstStyle/>
          <a:p>
            <a:r>
              <a:rPr lang="es-MX" dirty="0"/>
              <a:t>Recordar que la correlación surge del análisis descriptivo en un caso </a:t>
            </a:r>
            <a:r>
              <a:rPr lang="es-MX" dirty="0" err="1"/>
              <a:t>bivariado</a:t>
            </a:r>
            <a:r>
              <a:rPr lang="es-MX" dirty="0"/>
              <a:t> donde ambas variables se encuentran en escalas cuantificables.</a:t>
            </a:r>
          </a:p>
          <a:p>
            <a:r>
              <a:rPr lang="es-MX" dirty="0"/>
              <a:t>La covarianza mide la dispersión de los datos en dos dimensiones.</a:t>
            </a:r>
          </a:p>
          <a:p>
            <a:r>
              <a:rPr lang="es-MX" dirty="0"/>
              <a:t>El coeficiente de correlación de Pearson estandariza el efecto de las variables al dividir la covarianza entre el producto de las desviaciones estándar.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08028"/>
            <a:ext cx="5181600" cy="263700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5773783" y="2586446"/>
            <a:ext cx="2612571" cy="1007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5773783" y="4545874"/>
            <a:ext cx="2142308" cy="1410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8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Regresión Lineal Simple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En una regresión lineal simple se pretende modelar la causalidad de una variable explicativa (X) y  una de respuesta (Y) por medio de una línea recta.</a:t>
            </a:r>
          </a:p>
          <a:p>
            <a:r>
              <a:rPr lang="es-MX" dirty="0"/>
              <a:t>Por ejemplo si tenemos los datos de tamaño y longitud alar de aves con diferentes días de nacido.</a:t>
            </a:r>
          </a:p>
          <a:p>
            <a:r>
              <a:rPr lang="es-MX" dirty="0"/>
              <a:t>Queremos representarla gráficamente y ver la recta más cercana a los puntos</a:t>
            </a: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19" y="600394"/>
            <a:ext cx="4877481" cy="3400900"/>
          </a:xfr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4236563"/>
            <a:ext cx="4245663" cy="2701786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5554133" y="2065867"/>
            <a:ext cx="2302934" cy="2054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5418667" y="5238044"/>
            <a:ext cx="2438400" cy="191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0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Regresión lineal simple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 regresión lineal simple es el método básico más sencillo de las técnicas de regresión.</a:t>
            </a:r>
          </a:p>
          <a:p>
            <a:r>
              <a:rPr lang="es-MX" dirty="0"/>
              <a:t>Es lineal pues pretende construir un modelo lineal (una recta) para explicar la causalidad de las variables.</a:t>
            </a:r>
          </a:p>
          <a:p>
            <a:r>
              <a:rPr lang="es-MX" dirty="0"/>
              <a:t>Es simple pues únicamente se encuentra involucrada una variable explicativa.</a:t>
            </a:r>
          </a:p>
          <a:p>
            <a:r>
              <a:rPr lang="es-MX" dirty="0"/>
              <a:t>Hay regresiones no lineales que ajustan los datos con modelos diversos (</a:t>
            </a:r>
            <a:r>
              <a:rPr lang="es-MX" dirty="0" err="1"/>
              <a:t>polinomiales</a:t>
            </a:r>
            <a:r>
              <a:rPr lang="es-MX" dirty="0"/>
              <a:t>, exponenciales, logarítmicos, etc.).</a:t>
            </a:r>
          </a:p>
          <a:p>
            <a:r>
              <a:rPr lang="es-MX" dirty="0"/>
              <a:t>Hay regresiones múltiples donde tengo más de una variable explicativa (X).</a:t>
            </a:r>
          </a:p>
        </p:txBody>
      </p:sp>
    </p:spTree>
    <p:extLst>
      <p:ext uri="{BB962C8B-B14F-4D97-AF65-F5344CB8AC3E}">
        <p14:creationId xmlns:p14="http://schemas.microsoft.com/office/powerpoint/2010/main" val="57927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Modelo de una regresión lineal simple.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Este modelo se basa en la ecuación de una recta (y=mx+ b) donde m=pendiente y b=ordenada al origen (como lo vieron en geometría analítica en la Preparatoria).</a:t>
            </a:r>
          </a:p>
          <a:p>
            <a:r>
              <a:rPr lang="es-MX" dirty="0"/>
              <a:t>En este caso cambiaremos la nomenclatura a un modelo estadístico poblacional: </a:t>
            </a:r>
            <a:r>
              <a:rPr lang="es-MX" b="1" dirty="0" err="1"/>
              <a:t>Y</a:t>
            </a:r>
            <a:r>
              <a:rPr lang="es-MX" b="1" baseline="-25000" dirty="0" err="1"/>
              <a:t>i</a:t>
            </a:r>
            <a:r>
              <a:rPr lang="es-MX" b="1" dirty="0"/>
              <a:t>=</a:t>
            </a:r>
            <a:r>
              <a:rPr lang="el-GR" b="1" dirty="0"/>
              <a:t>α</a:t>
            </a:r>
            <a:r>
              <a:rPr lang="es-MX" b="1" dirty="0"/>
              <a:t>+ </a:t>
            </a:r>
            <a:r>
              <a:rPr lang="el-GR" b="1" dirty="0"/>
              <a:t>β</a:t>
            </a:r>
            <a:r>
              <a:rPr lang="es-MX" b="1" dirty="0"/>
              <a:t>X</a:t>
            </a:r>
            <a:r>
              <a:rPr lang="es-MX" b="1" baseline="-25000" dirty="0"/>
              <a:t>i</a:t>
            </a:r>
            <a:r>
              <a:rPr lang="es-MX" b="1" dirty="0"/>
              <a:t> +</a:t>
            </a:r>
            <a:r>
              <a:rPr lang="el-GR" b="1" dirty="0"/>
              <a:t>ε</a:t>
            </a:r>
            <a:r>
              <a:rPr lang="es-MX" b="1" baseline="-25000" dirty="0"/>
              <a:t>i </a:t>
            </a:r>
          </a:p>
          <a:p>
            <a:r>
              <a:rPr lang="es-MX" dirty="0"/>
              <a:t>Donde los parámetros poblacionales son: </a:t>
            </a:r>
            <a:r>
              <a:rPr lang="el-GR" dirty="0"/>
              <a:t>α</a:t>
            </a:r>
            <a:r>
              <a:rPr lang="es-MX" dirty="0"/>
              <a:t> = ordenada al origen; </a:t>
            </a:r>
            <a:r>
              <a:rPr lang="el-GR" dirty="0"/>
              <a:t>β</a:t>
            </a:r>
            <a:r>
              <a:rPr lang="es-MX" dirty="0"/>
              <a:t>= pendiente y </a:t>
            </a:r>
            <a:r>
              <a:rPr lang="el-GR" dirty="0"/>
              <a:t>ε</a:t>
            </a:r>
            <a:r>
              <a:rPr lang="es-MX" baseline="-25000" dirty="0"/>
              <a:t>i</a:t>
            </a:r>
            <a:r>
              <a:rPr lang="es-MX" dirty="0"/>
              <a:t> = error aleatorio o residual.</a:t>
            </a:r>
          </a:p>
          <a:p>
            <a:r>
              <a:rPr lang="es-MX" dirty="0"/>
              <a:t>Este modelo se estimará por medio de un modelo </a:t>
            </a:r>
            <a:r>
              <a:rPr lang="es-MX" dirty="0" err="1"/>
              <a:t>muestral</a:t>
            </a:r>
            <a:r>
              <a:rPr lang="es-MX" dirty="0"/>
              <a:t>:</a:t>
            </a:r>
          </a:p>
          <a:p>
            <a:pPr lvl="1"/>
            <a:r>
              <a:rPr lang="es-MX" dirty="0"/>
              <a:t>Y=a +</a:t>
            </a:r>
            <a:r>
              <a:rPr lang="es-MX" dirty="0" err="1"/>
              <a:t>BX</a:t>
            </a:r>
            <a:r>
              <a:rPr lang="es-MX" baseline="-25000" dirty="0" err="1"/>
              <a:t>i</a:t>
            </a:r>
            <a:r>
              <a:rPr lang="es-MX" dirty="0"/>
              <a:t> + </a:t>
            </a:r>
            <a:r>
              <a:rPr lang="es-MX" dirty="0" err="1"/>
              <a:t>e</a:t>
            </a:r>
            <a:r>
              <a:rPr lang="es-MX" baseline="-25000" dirty="0" err="1"/>
              <a:t>i</a:t>
            </a:r>
            <a:r>
              <a:rPr lang="es-MX" dirty="0"/>
              <a:t> </a:t>
            </a:r>
          </a:p>
          <a:p>
            <a:pPr lvl="1"/>
            <a:r>
              <a:rPr lang="es-MX" dirty="0"/>
              <a:t>siendo “a” el estimador de </a:t>
            </a:r>
            <a:r>
              <a:rPr lang="el-GR" dirty="0"/>
              <a:t>α</a:t>
            </a:r>
            <a:r>
              <a:rPr lang="es-MX" dirty="0"/>
              <a:t>; “b” el de </a:t>
            </a:r>
            <a:r>
              <a:rPr lang="el-GR" dirty="0"/>
              <a:t>β</a:t>
            </a:r>
            <a:r>
              <a:rPr lang="es-MX" dirty="0"/>
              <a:t>; y “e” el de </a:t>
            </a:r>
            <a:r>
              <a:rPr lang="el-GR" dirty="0"/>
              <a:t>ε</a:t>
            </a:r>
            <a:endParaRPr lang="es-MX" dirty="0"/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487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Coeficientes de la ecuación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El coeficiente de regresión (b) se calcula de la siguiente forma: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La ordenada al origen (a) se calcula:</a:t>
            </a:r>
          </a:p>
          <a:p>
            <a:endParaRPr lang="es-MX" dirty="0"/>
          </a:p>
          <a:p>
            <a:r>
              <a:rPr lang="es-MX" dirty="0"/>
              <a:t>El error e solo se deja representado en el modelo y se calculan los residuales para cada dato </a:t>
            </a:r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88" y="1825625"/>
            <a:ext cx="5900907" cy="949276"/>
          </a:xfr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07" y="3280426"/>
            <a:ext cx="4124491" cy="1195505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5695406" y="2300263"/>
            <a:ext cx="8207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251269" y="3878178"/>
            <a:ext cx="1854925" cy="249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5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Cambios en la pendiente y en la ordenada al origen.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En esta gráfica se ven modelos con la misma pendiente pero diferente ordenada al origen.</a:t>
            </a:r>
          </a:p>
          <a:p>
            <a:endParaRPr lang="es-MX" dirty="0"/>
          </a:p>
          <a:p>
            <a:r>
              <a:rPr lang="es-MX" dirty="0"/>
              <a:t>En esta gráfica modelos con diferente pendiente</a:t>
            </a: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13" y="1182969"/>
            <a:ext cx="3467584" cy="2467319"/>
          </a:xfr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66" y="4001294"/>
            <a:ext cx="3267531" cy="2553056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5617029" y="2638697"/>
            <a:ext cx="1621184" cy="156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5225143" y="4258491"/>
            <a:ext cx="2481943" cy="1019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21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1885</Words>
  <Application>Microsoft Macintosh PowerPoint</Application>
  <PresentationFormat>Panorámica</PresentationFormat>
  <Paragraphs>177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Tema de Office</vt:lpstr>
      <vt:lpstr>9.1 Regresión lineal simple y Regresión Múltiple.</vt:lpstr>
      <vt:lpstr>Diseños y modelos en MANOVA y en regresión múltiple</vt:lpstr>
      <vt:lpstr>Correlación Vs. Regresión</vt:lpstr>
      <vt:lpstr>Correlación lineal simple</vt:lpstr>
      <vt:lpstr>Regresión Lineal Simple</vt:lpstr>
      <vt:lpstr>Regresión lineal simple</vt:lpstr>
      <vt:lpstr>Modelo de una regresión lineal simple.</vt:lpstr>
      <vt:lpstr>Coeficientes de la ecuación</vt:lpstr>
      <vt:lpstr>Cambios en la pendiente y en la ordenada al origen.</vt:lpstr>
      <vt:lpstr>Suposiciones del modelo</vt:lpstr>
      <vt:lpstr>Análisis de regresión lineal simple</vt:lpstr>
      <vt:lpstr>Prueba del ANVA para β=0</vt:lpstr>
      <vt:lpstr>Coeficiente de determinación R2</vt:lpstr>
      <vt:lpstr>REGRESION LINEAL SIMPLE EN PAST.</vt:lpstr>
      <vt:lpstr>Regresión en PAST</vt:lpstr>
      <vt:lpstr>Regresión en PAST</vt:lpstr>
      <vt:lpstr>Ejemplo tamaño de aves y edad ( diapositiva 17)</vt:lpstr>
      <vt:lpstr>Estadísticas:</vt:lpstr>
      <vt:lpstr>Residuales</vt:lpstr>
      <vt:lpstr>Residuales</vt:lpstr>
      <vt:lpstr>Regresión lineal múltiple.</vt:lpstr>
      <vt:lpstr>Regresión múltiple</vt:lpstr>
      <vt:lpstr>Regresión múltiple</vt:lpstr>
      <vt:lpstr>Regresión múltiple</vt:lpstr>
      <vt:lpstr>Regresión múltiple</vt:lpstr>
      <vt:lpstr>Consideraciones en PAST:</vt:lpstr>
      <vt:lpstr>Regresión múltiple en Past</vt:lpstr>
      <vt:lpstr>Reg. Múltiple en PAST</vt:lpstr>
      <vt:lpstr>Regresión múltiple en Past</vt:lpstr>
      <vt:lpstr>Regresión Múltiple En Past.</vt:lpstr>
      <vt:lpstr>Regresión múltiple</vt:lpstr>
      <vt:lpstr>Regresión múltiple</vt:lpstr>
      <vt:lpstr>Regresión multivariada en PAST</vt:lpstr>
      <vt:lpstr>Regresión multivariada en Past</vt:lpstr>
      <vt:lpstr>Regresión multivariada en Past</vt:lpstr>
      <vt:lpstr>Regresión multivariada en Past</vt:lpstr>
      <vt:lpstr>Tarea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Álgebra Matricial 2</dc:title>
  <dc:creator>Microsoft Office User</dc:creator>
  <cp:lastModifiedBy>Microsoft Office User</cp:lastModifiedBy>
  <cp:revision>185</cp:revision>
  <dcterms:created xsi:type="dcterms:W3CDTF">2020-08-16T23:31:45Z</dcterms:created>
  <dcterms:modified xsi:type="dcterms:W3CDTF">2020-10-05T13:40:09Z</dcterms:modified>
</cp:coreProperties>
</file>