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60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24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6E40-0A4E-46CC-993E-E6072344A682}" type="datetimeFigureOut">
              <a:rPr lang="es-MX" smtClean="0"/>
              <a:t>16/08/20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9EA4C-17AD-4E2F-BC48-13F32D3CB1A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31257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6E40-0A4E-46CC-993E-E6072344A682}" type="datetimeFigureOut">
              <a:rPr lang="es-MX" smtClean="0"/>
              <a:t>16/08/20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9EA4C-17AD-4E2F-BC48-13F32D3CB1A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40527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6E40-0A4E-46CC-993E-E6072344A682}" type="datetimeFigureOut">
              <a:rPr lang="es-MX" smtClean="0"/>
              <a:t>16/08/20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9EA4C-17AD-4E2F-BC48-13F32D3CB1A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4855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6E40-0A4E-46CC-993E-E6072344A682}" type="datetimeFigureOut">
              <a:rPr lang="es-MX" smtClean="0"/>
              <a:t>16/08/20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9EA4C-17AD-4E2F-BC48-13F32D3CB1A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47810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6E40-0A4E-46CC-993E-E6072344A682}" type="datetimeFigureOut">
              <a:rPr lang="es-MX" smtClean="0"/>
              <a:t>16/08/20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9EA4C-17AD-4E2F-BC48-13F32D3CB1A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882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6E40-0A4E-46CC-993E-E6072344A682}" type="datetimeFigureOut">
              <a:rPr lang="es-MX" smtClean="0"/>
              <a:t>16/08/20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9EA4C-17AD-4E2F-BC48-13F32D3CB1A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759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6E40-0A4E-46CC-993E-E6072344A682}" type="datetimeFigureOut">
              <a:rPr lang="es-MX" smtClean="0"/>
              <a:t>16/08/20</a:t>
            </a:fld>
            <a:endParaRPr lang="es-MX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9EA4C-17AD-4E2F-BC48-13F32D3CB1A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7160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6E40-0A4E-46CC-993E-E6072344A682}" type="datetimeFigureOut">
              <a:rPr lang="es-MX" smtClean="0"/>
              <a:t>16/08/20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9EA4C-17AD-4E2F-BC48-13F32D3CB1A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77830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6E40-0A4E-46CC-993E-E6072344A682}" type="datetimeFigureOut">
              <a:rPr lang="es-MX" smtClean="0"/>
              <a:t>16/08/20</a:t>
            </a:fld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9EA4C-17AD-4E2F-BC48-13F32D3CB1A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343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6E40-0A4E-46CC-993E-E6072344A682}" type="datetimeFigureOut">
              <a:rPr lang="es-MX" smtClean="0"/>
              <a:t>16/08/20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9EA4C-17AD-4E2F-BC48-13F32D3CB1A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16918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A6E40-0A4E-46CC-993E-E6072344A682}" type="datetimeFigureOut">
              <a:rPr lang="es-MX" smtClean="0"/>
              <a:t>16/08/20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9EA4C-17AD-4E2F-BC48-13F32D3CB1A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004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A6E40-0A4E-46CC-993E-E6072344A682}" type="datetimeFigureOut">
              <a:rPr lang="es-MX" smtClean="0"/>
              <a:t>16/08/20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9EA4C-17AD-4E2F-BC48-13F32D3CB1A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83515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tmp"/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tmp"/><Relationship Id="rId4" Type="http://schemas.openxmlformats.org/officeDocument/2006/relationships/image" Target="../media/image17.tm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tmp"/><Relationship Id="rId2" Type="http://schemas.openxmlformats.org/officeDocument/2006/relationships/image" Target="../media/image19.tmp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erra.geociencias.unam.mx/~ramon/mecsol/Matrices.pd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tmp"/><Relationship Id="rId2" Type="http://schemas.openxmlformats.org/officeDocument/2006/relationships/image" Target="../media/image21.tmp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erra.geociencias.unam.mx/~ramon/mecsol/Matrices.pdf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tmp"/><Relationship Id="rId2" Type="http://schemas.openxmlformats.org/officeDocument/2006/relationships/image" Target="../media/image23.tm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terra.geociencias.unam.mx/~ramon/mecsol/Matrices.pdf" TargetMode="External"/><Relationship Id="rId2" Type="http://schemas.openxmlformats.org/officeDocument/2006/relationships/image" Target="../media/image25.tmp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tmp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terra.geociencias.unam.mx/~ramon/mecsol/Matrices.pdf" TargetMode="External"/><Relationship Id="rId2" Type="http://schemas.openxmlformats.org/officeDocument/2006/relationships/image" Target="../media/image27.tmp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terra.geociencias.unam.mx/~ramon/mecsol/Matrices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tmp"/><Relationship Id="rId4" Type="http://schemas.openxmlformats.org/officeDocument/2006/relationships/image" Target="../media/image4.tm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hyperlink" Target="http://terra.geociencias.unam.mx/~ramon/mecsol/Matrices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tmp"/><Relationship Id="rId4" Type="http://schemas.openxmlformats.org/officeDocument/2006/relationships/image" Target="../media/image9.tm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mp"/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Repaso de álgebra matricial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Dr. Humberto </a:t>
            </a:r>
            <a:r>
              <a:rPr lang="es-MX" dirty="0" err="1"/>
              <a:t>Suzán</a:t>
            </a:r>
            <a:r>
              <a:rPr lang="es-MX" dirty="0"/>
              <a:t> </a:t>
            </a:r>
            <a:r>
              <a:rPr lang="es-MX" dirty="0" err="1"/>
              <a:t>Azpiri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03439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Multiplicación de matrices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La multiplicación de matrices no necesariamente es conmutativa  (AB≠BA). Pues las matrices resultantes pueden ser de diferente orden.</a:t>
            </a:r>
          </a:p>
          <a:p>
            <a:r>
              <a:rPr lang="es-MX" dirty="0"/>
              <a:t>Un  escalar (un número) puede multiplicar cualquier matriz:</a:t>
            </a:r>
          </a:p>
          <a:p>
            <a:r>
              <a:rPr lang="es-MX" dirty="0"/>
              <a:t>Para 2 matrices “</a:t>
            </a:r>
            <a:r>
              <a:rPr lang="es-MX" b="1" dirty="0"/>
              <a:t>A</a:t>
            </a:r>
            <a:r>
              <a:rPr lang="es-MX" dirty="0"/>
              <a:t>” y “</a:t>
            </a:r>
            <a:r>
              <a:rPr lang="es-MX" b="1" dirty="0"/>
              <a:t>B</a:t>
            </a:r>
            <a:r>
              <a:rPr lang="es-MX" dirty="0"/>
              <a:t>”:</a:t>
            </a:r>
          </a:p>
          <a:p>
            <a:r>
              <a:rPr lang="es-MX" dirty="0"/>
              <a:t>La multiplicación de dos matrices (</a:t>
            </a:r>
            <a:r>
              <a:rPr lang="es-MX" b="1" dirty="0"/>
              <a:t>A*B</a:t>
            </a:r>
            <a:r>
              <a:rPr lang="es-MX" dirty="0"/>
              <a:t>) solo se puede hacer si el numero de columnas de </a:t>
            </a:r>
            <a:r>
              <a:rPr lang="es-MX" b="1" dirty="0"/>
              <a:t>A </a:t>
            </a:r>
            <a:r>
              <a:rPr lang="es-MX" dirty="0"/>
              <a:t>es igual al numero de renglones de </a:t>
            </a:r>
            <a:r>
              <a:rPr lang="es-MX" b="1" dirty="0"/>
              <a:t>B</a:t>
            </a:r>
            <a:r>
              <a:rPr lang="es-MX" dirty="0"/>
              <a:t>. </a:t>
            </a:r>
          </a:p>
          <a:p>
            <a:r>
              <a:rPr lang="es-MX" dirty="0"/>
              <a:t>EL procedimiento es algo complicado, involucrando la suma de los productos de cada elemento de un renglón de </a:t>
            </a:r>
            <a:r>
              <a:rPr lang="es-MX" b="1" dirty="0"/>
              <a:t>A</a:t>
            </a:r>
            <a:r>
              <a:rPr lang="es-MX" dirty="0"/>
              <a:t> por los elementos de una columna de </a:t>
            </a:r>
            <a:r>
              <a:rPr lang="es-MX" b="1" dirty="0"/>
              <a:t>B</a:t>
            </a:r>
          </a:p>
        </p:txBody>
      </p:sp>
      <p:pic>
        <p:nvPicPr>
          <p:cNvPr id="4" name="Imagen 3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9030" y="2774905"/>
            <a:ext cx="1038370" cy="64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194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5215"/>
          </a:xfrm>
        </p:spPr>
        <p:txBody>
          <a:bodyPr/>
          <a:lstStyle/>
          <a:p>
            <a:r>
              <a:rPr lang="es-MX" dirty="0"/>
              <a:t>Multiplicación de matrices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346200"/>
            <a:ext cx="10515600" cy="4830763"/>
          </a:xfrm>
        </p:spPr>
        <p:txBody>
          <a:bodyPr/>
          <a:lstStyle/>
          <a:p>
            <a:r>
              <a:rPr lang="es-MX" dirty="0"/>
              <a:t>La Multiplicación de </a:t>
            </a:r>
            <a:r>
              <a:rPr lang="es-MX" b="1" dirty="0"/>
              <a:t>A*B</a:t>
            </a:r>
            <a:r>
              <a:rPr lang="es-MX" dirty="0"/>
              <a:t> implica</a:t>
            </a:r>
          </a:p>
          <a:p>
            <a:endParaRPr lang="es-MX" dirty="0"/>
          </a:p>
          <a:p>
            <a:endParaRPr lang="es-MX" dirty="0"/>
          </a:p>
          <a:p>
            <a:pPr marL="0" indent="0">
              <a:buNone/>
            </a:pPr>
            <a:endParaRPr lang="es-MX" dirty="0"/>
          </a:p>
          <a:p>
            <a:r>
              <a:rPr lang="es-MX" dirty="0"/>
              <a:t>Donde el elemento del i-</a:t>
            </a:r>
            <a:r>
              <a:rPr lang="es-MX" dirty="0" err="1"/>
              <a:t>esimo</a:t>
            </a:r>
            <a:r>
              <a:rPr lang="es-MX" dirty="0"/>
              <a:t> renglón y k-</a:t>
            </a:r>
            <a:r>
              <a:rPr lang="es-MX" dirty="0" err="1"/>
              <a:t>esima</a:t>
            </a:r>
            <a:r>
              <a:rPr lang="es-MX" dirty="0"/>
              <a:t> columna de </a:t>
            </a:r>
            <a:r>
              <a:rPr lang="es-MX" b="1" dirty="0"/>
              <a:t>AB</a:t>
            </a:r>
            <a:r>
              <a:rPr lang="es-MX" dirty="0"/>
              <a:t> es: </a:t>
            </a:r>
          </a:p>
          <a:p>
            <a:endParaRPr lang="es-MX" dirty="0"/>
          </a:p>
          <a:p>
            <a:r>
              <a:rPr lang="es-MX" dirty="0"/>
              <a:t>Ejemplos:</a:t>
            </a:r>
          </a:p>
        </p:txBody>
      </p:sp>
      <p:pic>
        <p:nvPicPr>
          <p:cNvPr id="4" name="Imagen 3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921" y="476465"/>
            <a:ext cx="3546463" cy="2784527"/>
          </a:xfrm>
          <a:prstGeom prst="rect">
            <a:avLst/>
          </a:prstGeom>
        </p:spPr>
      </p:pic>
      <p:pic>
        <p:nvPicPr>
          <p:cNvPr id="5" name="Imagen 4" descr="Recorte de pantall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277" y="3793490"/>
            <a:ext cx="4256620" cy="661280"/>
          </a:xfrm>
          <a:prstGeom prst="rect">
            <a:avLst/>
          </a:prstGeom>
        </p:spPr>
      </p:pic>
      <p:pic>
        <p:nvPicPr>
          <p:cNvPr id="6" name="Imagen 5" descr="Recorte de pantalla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92" y="4893704"/>
            <a:ext cx="4940393" cy="950793"/>
          </a:xfrm>
          <a:prstGeom prst="rect">
            <a:avLst/>
          </a:prstGeom>
        </p:spPr>
      </p:pic>
      <p:pic>
        <p:nvPicPr>
          <p:cNvPr id="7" name="Imagen 6" descr="Recorte de pantalla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770" y="4690273"/>
            <a:ext cx="3648408" cy="1154224"/>
          </a:xfrm>
          <a:prstGeom prst="rect">
            <a:avLst/>
          </a:prstGeom>
        </p:spPr>
      </p:pic>
      <p:cxnSp>
        <p:nvCxnSpPr>
          <p:cNvPr id="9" name="Conector recto de flecha 8"/>
          <p:cNvCxnSpPr/>
          <p:nvPr/>
        </p:nvCxnSpPr>
        <p:spPr>
          <a:xfrm flipV="1">
            <a:off x="5873262" y="1418492"/>
            <a:ext cx="1676400" cy="2579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5665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Multiplicación de matrices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En matrices de diferentes dimensiones los resultados generan matrices con diferentes dimensiones: </a:t>
            </a:r>
          </a:p>
        </p:txBody>
      </p:sp>
      <p:pic>
        <p:nvPicPr>
          <p:cNvPr id="4" name="Imagen 3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229" y="2834176"/>
            <a:ext cx="3762900" cy="3048425"/>
          </a:xfrm>
          <a:prstGeom prst="rect">
            <a:avLst/>
          </a:prstGeom>
        </p:spPr>
      </p:pic>
      <p:pic>
        <p:nvPicPr>
          <p:cNvPr id="5" name="Imagen 4" descr="Recorte de pantall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607" y="3131575"/>
            <a:ext cx="5268060" cy="1352739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838200" y="5111262"/>
            <a:ext cx="6605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>
                <a:hlinkClick r:id="rId4"/>
              </a:rPr>
              <a:t>http://terra.geociencias.unam.mx/~ramon/mecsol/Matrices.pdf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33335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9216"/>
          </a:xfrm>
        </p:spPr>
        <p:txBody>
          <a:bodyPr>
            <a:normAutofit fontScale="90000"/>
          </a:bodyPr>
          <a:lstStyle/>
          <a:p>
            <a:r>
              <a:rPr lang="es-MX" dirty="0"/>
              <a:t>Multiplicación de matrices</a:t>
            </a:r>
          </a:p>
        </p:txBody>
      </p:sp>
      <p:pic>
        <p:nvPicPr>
          <p:cNvPr id="4" name="Marcador de contenido 3" descr="Recorte de pantall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891" y="2708574"/>
            <a:ext cx="4742504" cy="2672896"/>
          </a:xfrm>
        </p:spPr>
      </p:pic>
      <p:pic>
        <p:nvPicPr>
          <p:cNvPr id="5" name="Imagen 4" descr="Recorte de pantall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3724" y="2708573"/>
            <a:ext cx="4197109" cy="2672896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424066" y="1738859"/>
            <a:ext cx="4716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Algunas consideraciones al multiplicar vectores: 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645877" y="6060831"/>
            <a:ext cx="6494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>
                <a:hlinkClick r:id="rId4"/>
              </a:rPr>
              <a:t>http://terra.geociencias.unam.mx/~ramon/mecsol/Matrices.pdf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93535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Inversión de matrices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En operaciones matriciales no existe el equivalente de la división. Sin embargo si es posible obtener la inversa de una matriz.</a:t>
            </a:r>
          </a:p>
          <a:p>
            <a:r>
              <a:rPr lang="es-MX" dirty="0"/>
              <a:t>La inversa de una matriz “</a:t>
            </a:r>
            <a:r>
              <a:rPr lang="es-MX" b="1" dirty="0"/>
              <a:t>A</a:t>
            </a:r>
            <a:r>
              <a:rPr lang="es-MX" dirty="0"/>
              <a:t>” es la matriz “</a:t>
            </a:r>
            <a:r>
              <a:rPr lang="es-MX" b="1" dirty="0"/>
              <a:t>A</a:t>
            </a:r>
            <a:r>
              <a:rPr lang="es-MX" b="1" baseline="30000" dirty="0"/>
              <a:t>-1</a:t>
            </a:r>
            <a:r>
              <a:rPr lang="es-MX" dirty="0"/>
              <a:t>” tal que </a:t>
            </a:r>
            <a:r>
              <a:rPr lang="es-MX" b="1" dirty="0"/>
              <a:t>A* A</a:t>
            </a:r>
            <a:r>
              <a:rPr lang="es-MX" b="1" baseline="30000" dirty="0"/>
              <a:t>-1 </a:t>
            </a:r>
            <a:r>
              <a:rPr lang="es-MX" dirty="0"/>
              <a:t>=“</a:t>
            </a:r>
            <a:r>
              <a:rPr lang="es-MX" b="1" dirty="0"/>
              <a:t>I</a:t>
            </a:r>
            <a:r>
              <a:rPr lang="es-MX" dirty="0"/>
              <a:t>”, donde </a:t>
            </a:r>
            <a:r>
              <a:rPr lang="es-MX" b="1" dirty="0"/>
              <a:t>A</a:t>
            </a:r>
            <a:r>
              <a:rPr lang="es-MX" b="1" baseline="30000" dirty="0"/>
              <a:t>-1</a:t>
            </a:r>
            <a:r>
              <a:rPr lang="es-MX" dirty="0"/>
              <a:t> es la matriz inversa de </a:t>
            </a:r>
            <a:r>
              <a:rPr lang="es-MX" b="1" dirty="0"/>
              <a:t>A </a:t>
            </a:r>
            <a:r>
              <a:rPr lang="es-MX" dirty="0"/>
              <a:t>, e “</a:t>
            </a:r>
            <a:r>
              <a:rPr lang="es-MX" b="1" dirty="0"/>
              <a:t>I</a:t>
            </a:r>
            <a:r>
              <a:rPr lang="es-MX" dirty="0"/>
              <a:t>” es la matriz identidad.</a:t>
            </a:r>
          </a:p>
          <a:p>
            <a:r>
              <a:rPr lang="es-MX" dirty="0"/>
              <a:t>En escalares el equivalente sería: a*a</a:t>
            </a:r>
            <a:r>
              <a:rPr lang="es-MX" baseline="30000" dirty="0"/>
              <a:t>-1</a:t>
            </a:r>
            <a:r>
              <a:rPr lang="es-MX" dirty="0"/>
              <a:t>= 1 (p. ej. 4* ¼ =1), siendo ¼ el inverso de 4.</a:t>
            </a:r>
          </a:p>
          <a:p>
            <a:r>
              <a:rPr lang="es-MX" dirty="0"/>
              <a:t>Solamente las matrices cuadradas pueden tener matrices inversas, sin embargo no todas las matrices cuadradas tienen inversas.</a:t>
            </a:r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0079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Inversión de matrices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Si la inversa de una matriz existe (</a:t>
            </a:r>
            <a:r>
              <a:rPr lang="es-MX" b="1" dirty="0"/>
              <a:t>A* A</a:t>
            </a:r>
            <a:r>
              <a:rPr lang="es-MX" b="1" baseline="30000" dirty="0"/>
              <a:t>-1 </a:t>
            </a:r>
            <a:r>
              <a:rPr lang="es-MX" dirty="0"/>
              <a:t>=</a:t>
            </a:r>
            <a:r>
              <a:rPr lang="es-MX" b="1" dirty="0"/>
              <a:t>I) entonces A</a:t>
            </a:r>
            <a:r>
              <a:rPr lang="es-MX" b="1" baseline="30000" dirty="0"/>
              <a:t>-1 *</a:t>
            </a:r>
            <a:r>
              <a:rPr lang="es-MX" b="1" dirty="0"/>
              <a:t>A </a:t>
            </a:r>
            <a:r>
              <a:rPr lang="es-MX" dirty="0"/>
              <a:t>=</a:t>
            </a:r>
            <a:r>
              <a:rPr lang="es-MX" b="1" dirty="0"/>
              <a:t>I</a:t>
            </a:r>
            <a:endParaRPr lang="es-MX" dirty="0"/>
          </a:p>
          <a:p>
            <a:r>
              <a:rPr lang="es-MX" dirty="0"/>
              <a:t>Para obtener las matrices inversas en necesario obtener los determinantes de la matriz.</a:t>
            </a:r>
          </a:p>
          <a:p>
            <a:r>
              <a:rPr lang="es-MX" dirty="0"/>
              <a:t> En una matriz de 2x2 el determinante se obtiene de la siguiente forma:</a:t>
            </a:r>
          </a:p>
          <a:p>
            <a:endParaRPr lang="es-MX" dirty="0"/>
          </a:p>
          <a:p>
            <a:r>
              <a:rPr lang="es-MX" dirty="0"/>
              <a:t>                                         donde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5" name="Imagen 4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18" y="4155578"/>
            <a:ext cx="4062806" cy="1483222"/>
          </a:xfrm>
          <a:prstGeom prst="rect">
            <a:avLst/>
          </a:prstGeom>
        </p:spPr>
      </p:pic>
      <p:pic>
        <p:nvPicPr>
          <p:cNvPr id="6" name="Imagen 5" descr="Recorte de pantall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9349" y="4384421"/>
            <a:ext cx="5235852" cy="91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3871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Determinantes: </a:t>
            </a:r>
          </a:p>
        </p:txBody>
      </p:sp>
      <p:pic>
        <p:nvPicPr>
          <p:cNvPr id="4" name="Marcador de contenido 3" descr="Recorte de pantalla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57" y="1875692"/>
            <a:ext cx="6201413" cy="3650831"/>
          </a:xfrm>
        </p:spPr>
      </p:pic>
      <p:sp>
        <p:nvSpPr>
          <p:cNvPr id="5" name="Marcador de contenido 4"/>
          <p:cNvSpPr>
            <a:spLocks noGrp="1"/>
          </p:cNvSpPr>
          <p:nvPr>
            <p:ph sz="half" idx="2"/>
          </p:nvPr>
        </p:nvSpPr>
        <p:spPr>
          <a:xfrm>
            <a:off x="7010400" y="1418493"/>
            <a:ext cx="5029200" cy="4853354"/>
          </a:xfrm>
        </p:spPr>
        <p:txBody>
          <a:bodyPr>
            <a:normAutofit fontScale="92500" lnSpcReduction="10000"/>
          </a:bodyPr>
          <a:lstStyle/>
          <a:p>
            <a:r>
              <a:rPr lang="es-MX" dirty="0"/>
              <a:t>Los determinantes de una matriz de 2x2 y 3x3 son fáciles de obtener.</a:t>
            </a:r>
          </a:p>
          <a:p>
            <a:r>
              <a:rPr lang="es-MX" dirty="0"/>
              <a:t>En matrices de 4x4 y superiores es más fácil con el uso de computadoras</a:t>
            </a:r>
          </a:p>
          <a:p>
            <a:r>
              <a:rPr lang="es-MX" dirty="0"/>
              <a:t>Sin embargo ustedes no calcularán los determinantes, todos los programas lo calculan automáticamente.</a:t>
            </a:r>
          </a:p>
          <a:p>
            <a:r>
              <a:rPr lang="es-MX" dirty="0"/>
              <a:t>Si el determinante es cero la matriz se denomina singular y no existe la inversa de la matriz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838200" y="6271847"/>
            <a:ext cx="7438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>
                <a:hlinkClick r:id="rId3"/>
              </a:rPr>
              <a:t>http://terra.geociencias.unam.mx/~ramon/mecsol/Matrices.pdf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302556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INVERSAS DE MATRICES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336431"/>
            <a:ext cx="10515600" cy="4840532"/>
          </a:xfrm>
        </p:spPr>
        <p:txBody>
          <a:bodyPr/>
          <a:lstStyle/>
          <a:p>
            <a:r>
              <a:rPr lang="es-MX" dirty="0"/>
              <a:t>El procedimiento de obtener inversas implica el calculo de cofactores de los determinantes, el procedimiento es tedioso pero otra vez, </a:t>
            </a:r>
            <a:r>
              <a:rPr lang="es-MX" b="1" dirty="0"/>
              <a:t>SUERTUDOS</a:t>
            </a:r>
            <a:r>
              <a:rPr lang="es-MX" dirty="0"/>
              <a:t> todo se obtiene automáticamente.</a:t>
            </a:r>
          </a:p>
          <a:p>
            <a:endParaRPr lang="es-MX" dirty="0"/>
          </a:p>
        </p:txBody>
      </p:sp>
      <p:pic>
        <p:nvPicPr>
          <p:cNvPr id="4" name="Imagen 3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1722" y="2621038"/>
            <a:ext cx="5685693" cy="4105793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56491" y="4091354"/>
            <a:ext cx="2473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Cofactores y matriz adjunta</a:t>
            </a:r>
          </a:p>
        </p:txBody>
      </p:sp>
    </p:spTree>
    <p:extLst>
      <p:ext uri="{BB962C8B-B14F-4D97-AF65-F5344CB8AC3E}">
        <p14:creationId xmlns:p14="http://schemas.microsoft.com/office/powerpoint/2010/main" val="35476256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Como obtener la inversa:</a:t>
            </a:r>
          </a:p>
        </p:txBody>
      </p:sp>
      <p:pic>
        <p:nvPicPr>
          <p:cNvPr id="4" name="Imagen 3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902199"/>
            <a:ext cx="6404488" cy="3599127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2646484" y="5712838"/>
            <a:ext cx="672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>
                <a:hlinkClick r:id="rId3"/>
              </a:rPr>
              <a:t>http://terra.geociencias.unam.mx/~ramon/mecsol/Matrices.pdf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41667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Ejemplo:</a:t>
            </a:r>
          </a:p>
        </p:txBody>
      </p:sp>
      <p:pic>
        <p:nvPicPr>
          <p:cNvPr id="9" name="Marcador de contenido 8">
            <a:extLst>
              <a:ext uri="{FF2B5EF4-FFF2-40B4-BE49-F238E27FC236}">
                <a16:creationId xmlns:a16="http://schemas.microsoft.com/office/drawing/2014/main" id="{1692C1F1-AB1D-5942-89E2-73882C3DBB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430" y="1413028"/>
            <a:ext cx="5721590" cy="4898727"/>
          </a:xfrm>
        </p:spPr>
      </p:pic>
    </p:spTree>
    <p:extLst>
      <p:ext uri="{BB962C8B-B14F-4D97-AF65-F5344CB8AC3E}">
        <p14:creationId xmlns:p14="http://schemas.microsoft.com/office/powerpoint/2010/main" val="856886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Presentación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En esta sección repasaremos algunos conceptos básicos del álgebra matricial.</a:t>
            </a:r>
          </a:p>
          <a:p>
            <a:r>
              <a:rPr lang="es-MX" dirty="0"/>
              <a:t>Prácticamente todas las técnicas multivariadas involucran el uso de matrices, vectores y operaciones con ellos.</a:t>
            </a:r>
          </a:p>
          <a:p>
            <a:r>
              <a:rPr lang="es-MX" dirty="0"/>
              <a:t>Este repaso pretende únicamente que los alumnos entiendan las operaciones matriciales involucradas en cada técnica, pero no trabajarán directamente con las matrices, pues los programas que utilizaremos hacen estas operaciones.</a:t>
            </a:r>
          </a:p>
          <a:p>
            <a:r>
              <a:rPr lang="es-MX" dirty="0"/>
              <a:t>¡Suertudos de haber nacido en la era digital!</a:t>
            </a:r>
          </a:p>
          <a:p>
            <a:endParaRPr lang="es-MX" dirty="0"/>
          </a:p>
          <a:p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07597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Que son las matrices?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/>
              <a:t>En esta sección nos basaremos en el Capítulo 2 del </a:t>
            </a:r>
            <a:r>
              <a:rPr lang="es-MX" dirty="0" err="1"/>
              <a:t>Manly</a:t>
            </a:r>
            <a:r>
              <a:rPr lang="es-MX" dirty="0"/>
              <a:t> (2005) páginas 17 a 26 y en el libro de Johnson &amp; </a:t>
            </a:r>
            <a:r>
              <a:rPr lang="es-MX" dirty="0" err="1"/>
              <a:t>Wichern</a:t>
            </a:r>
            <a:r>
              <a:rPr lang="es-MX" dirty="0"/>
              <a:t> (2007),</a:t>
            </a:r>
          </a:p>
          <a:p>
            <a:r>
              <a:rPr lang="es-MX" dirty="0"/>
              <a:t>Existen presentaciones en línea de las cuáles les recomiendo la siguiente:  </a:t>
            </a:r>
            <a:r>
              <a:rPr lang="es-MX" dirty="0">
                <a:hlinkClick r:id="rId2"/>
              </a:rPr>
              <a:t>http://terra.geociencias.unam.mx/~ramon/mecsol/Matrices.pdf</a:t>
            </a:r>
            <a:endParaRPr lang="es-MX" dirty="0"/>
          </a:p>
          <a:p>
            <a:r>
              <a:rPr lang="es-MX" dirty="0"/>
              <a:t>Un libro importante en el uso de matrices en ecología es el de: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err="1"/>
              <a:t>Hal</a:t>
            </a:r>
            <a:r>
              <a:rPr lang="es-MX" dirty="0"/>
              <a:t> </a:t>
            </a:r>
            <a:r>
              <a:rPr lang="es-MX" dirty="0" err="1"/>
              <a:t>Caswel</a:t>
            </a:r>
            <a:r>
              <a:rPr lang="es-MX" dirty="0"/>
              <a:t>. 2006. </a:t>
            </a:r>
            <a:r>
              <a:rPr lang="es-MX" dirty="0" err="1"/>
              <a:t>Matrix</a:t>
            </a:r>
            <a:r>
              <a:rPr lang="es-MX" dirty="0"/>
              <a:t> </a:t>
            </a:r>
            <a:r>
              <a:rPr lang="es-MX" dirty="0" err="1"/>
              <a:t>Population</a:t>
            </a:r>
            <a:r>
              <a:rPr lang="es-MX" dirty="0"/>
              <a:t> </a:t>
            </a:r>
            <a:r>
              <a:rPr lang="es-MX" dirty="0" err="1"/>
              <a:t>Models</a:t>
            </a:r>
            <a:r>
              <a:rPr lang="es-MX" dirty="0"/>
              <a:t>. </a:t>
            </a:r>
            <a:r>
              <a:rPr lang="es-MX" dirty="0" err="1"/>
              <a:t>Sinauer</a:t>
            </a:r>
            <a:r>
              <a:rPr lang="es-MX" dirty="0"/>
              <a:t> </a:t>
            </a:r>
            <a:r>
              <a:rPr lang="es-MX" dirty="0" err="1"/>
              <a:t>Associates</a:t>
            </a:r>
            <a:r>
              <a:rPr lang="es-MX" dirty="0"/>
              <a:t>. 766pp.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Este libro está en la biblioteca.</a:t>
            </a:r>
          </a:p>
        </p:txBody>
      </p:sp>
      <p:cxnSp>
        <p:nvCxnSpPr>
          <p:cNvPr id="5" name="Conector recto de flecha 4"/>
          <p:cNvCxnSpPr/>
          <p:nvPr/>
        </p:nvCxnSpPr>
        <p:spPr>
          <a:xfrm flipV="1">
            <a:off x="2051538" y="4677508"/>
            <a:ext cx="1629508" cy="9730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955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Características de una matriz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MX" dirty="0"/>
              <a:t>Las matrices son definidas en 1850, por J.J. </a:t>
            </a:r>
            <a:r>
              <a:rPr lang="es-MX" dirty="0" err="1"/>
              <a:t>Sylvester</a:t>
            </a:r>
            <a:r>
              <a:rPr lang="es-MX" dirty="0"/>
              <a:t>. El desarrollo inicial de la teoría de matrices  se debe al matemático W.R. Hamilton en 1853.</a:t>
            </a:r>
          </a:p>
          <a:p>
            <a:r>
              <a:rPr lang="es-MX" dirty="0"/>
              <a:t>Una matriz es una disposición (o "arreglo") rectangular de números en la forma </a:t>
            </a:r>
          </a:p>
          <a:p>
            <a:pPr marL="0" indent="0">
              <a:buNone/>
            </a:pPr>
            <a:endParaRPr lang="es-MX" dirty="0"/>
          </a:p>
          <a:p>
            <a:endParaRPr lang="es-MX" dirty="0"/>
          </a:p>
          <a:p>
            <a:r>
              <a:rPr lang="es-MX" dirty="0"/>
              <a:t>A las matrices se les denomina con letras mayúsculas (ej. “</a:t>
            </a:r>
            <a:r>
              <a:rPr lang="es-MX" b="1" dirty="0"/>
              <a:t>A</a:t>
            </a:r>
            <a:r>
              <a:rPr lang="es-MX" dirty="0"/>
              <a:t>”) y tiene “m” renglones y “n” columnas.</a:t>
            </a:r>
          </a:p>
          <a:p>
            <a:r>
              <a:rPr lang="es-MX" dirty="0"/>
              <a:t>Una matriz clásica puede ser una hoja de Excel al añadirse números en renglones y columnas.</a:t>
            </a:r>
          </a:p>
          <a:p>
            <a:endParaRPr lang="es-MX" dirty="0"/>
          </a:p>
          <a:p>
            <a:endParaRPr lang="es-MX" dirty="0"/>
          </a:p>
        </p:txBody>
      </p:sp>
      <p:pic>
        <p:nvPicPr>
          <p:cNvPr id="6" name="Picture 2" descr="Monografia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7487" y="3404150"/>
            <a:ext cx="3505200" cy="81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3771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Tipos de matrices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Si m=n la matriz se denomina como cuadrada.</a:t>
            </a:r>
          </a:p>
          <a:p>
            <a:r>
              <a:rPr lang="es-MX" dirty="0"/>
              <a:t>Si m=1 se le conoce como vector renglón:</a:t>
            </a:r>
          </a:p>
          <a:p>
            <a:r>
              <a:rPr lang="es-MX" dirty="0"/>
              <a:t>Si n= 1 se le conoce como vector columna:</a:t>
            </a:r>
          </a:p>
          <a:p>
            <a:endParaRPr lang="es-MX" dirty="0"/>
          </a:p>
          <a:p>
            <a:endParaRPr lang="es-MX" dirty="0"/>
          </a:p>
          <a:p>
            <a:pPr marL="0" indent="0">
              <a:buNone/>
            </a:pPr>
            <a:endParaRPr lang="es-MX" dirty="0"/>
          </a:p>
          <a:p>
            <a:r>
              <a:rPr lang="es-MX" dirty="0"/>
              <a:t>Los vectores se denominan con minúsculas (ej. “r”).</a:t>
            </a:r>
          </a:p>
          <a:p>
            <a:r>
              <a:rPr lang="es-MX" dirty="0"/>
              <a:t>Una matriz de 1x1 se le conoce como escalar (es un número solo)</a:t>
            </a:r>
          </a:p>
          <a:p>
            <a:pPr marL="0" indent="0">
              <a:buNone/>
            </a:pPr>
            <a:endParaRPr lang="es-MX" dirty="0"/>
          </a:p>
          <a:p>
            <a:endParaRPr lang="es-MX" dirty="0"/>
          </a:p>
        </p:txBody>
      </p:sp>
      <p:pic>
        <p:nvPicPr>
          <p:cNvPr id="4" name="Imagen 3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8682" y="2485130"/>
            <a:ext cx="1522604" cy="380651"/>
          </a:xfrm>
          <a:prstGeom prst="rect">
            <a:avLst/>
          </a:prstGeom>
        </p:spPr>
      </p:pic>
      <p:pic>
        <p:nvPicPr>
          <p:cNvPr id="5" name="Imagen 4" descr="Recorte de pantall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517" y="3368371"/>
            <a:ext cx="817046" cy="1265846"/>
          </a:xfrm>
          <a:prstGeom prst="rect">
            <a:avLst/>
          </a:prstGeom>
        </p:spPr>
      </p:pic>
      <p:pic>
        <p:nvPicPr>
          <p:cNvPr id="6" name="Imagen 5" descr="Recorte de pantalla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6955" y="3368371"/>
            <a:ext cx="1658117" cy="1311266"/>
          </a:xfrm>
          <a:prstGeom prst="rect">
            <a:avLst/>
          </a:prstGeom>
        </p:spPr>
      </p:pic>
      <p:pic>
        <p:nvPicPr>
          <p:cNvPr id="7" name="Imagen 6" descr="Recorte de pantalla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1240" y="2442060"/>
            <a:ext cx="2542514" cy="46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989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7539" y="365125"/>
            <a:ext cx="11043138" cy="1325563"/>
          </a:xfrm>
        </p:spPr>
        <p:txBody>
          <a:bodyPr>
            <a:normAutofit fontScale="90000"/>
          </a:bodyPr>
          <a:lstStyle/>
          <a:p>
            <a:r>
              <a:rPr lang="es-MX" dirty="0"/>
              <a:t>Tipos de matrices</a:t>
            </a:r>
            <a:r>
              <a:rPr lang="es-MX" dirty="0">
                <a:hlinkClick r:id="rId2"/>
              </a:rPr>
              <a:t> http://terra.geociencias.unam.mx/~ramon/mecsol/Matrices.pdf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Algunas matrices importantes son las cuadradas o las diagonales:</a:t>
            </a:r>
          </a:p>
        </p:txBody>
      </p:sp>
      <p:pic>
        <p:nvPicPr>
          <p:cNvPr id="4" name="Imagen 3" descr="Recorte de pantall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7323" y="2484677"/>
            <a:ext cx="6668431" cy="3553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092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Tipos de matrices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532548"/>
            <a:ext cx="10515600" cy="4351338"/>
          </a:xfrm>
        </p:spPr>
        <p:txBody>
          <a:bodyPr/>
          <a:lstStyle/>
          <a:p>
            <a:r>
              <a:rPr lang="es-MX" dirty="0"/>
              <a:t>Otras matrices importantes son la matriz de ceros:</a:t>
            </a:r>
          </a:p>
          <a:p>
            <a:endParaRPr lang="es-MX" dirty="0"/>
          </a:p>
          <a:p>
            <a:r>
              <a:rPr lang="es-MX" dirty="0"/>
              <a:t> La matriz identidad que es un tipo de matriz diagonal:</a:t>
            </a:r>
          </a:p>
          <a:p>
            <a:endParaRPr lang="es-MX" dirty="0"/>
          </a:p>
          <a:p>
            <a:endParaRPr lang="es-MX" dirty="0"/>
          </a:p>
          <a:p>
            <a:r>
              <a:rPr lang="es-MX" dirty="0"/>
              <a:t>La transpuesta de una matriz “</a:t>
            </a:r>
            <a:r>
              <a:rPr lang="es-MX" b="1" dirty="0"/>
              <a:t>A</a:t>
            </a:r>
            <a:r>
              <a:rPr lang="es-MX" dirty="0"/>
              <a:t>” se obtiene al cambiar renglones por columnas, y se denomina “</a:t>
            </a:r>
            <a:r>
              <a:rPr lang="es-MX" b="1" dirty="0"/>
              <a:t>A´</a:t>
            </a:r>
            <a:r>
              <a:rPr lang="es-MX" dirty="0"/>
              <a:t>”, o también “</a:t>
            </a:r>
            <a:r>
              <a:rPr lang="es-MX" b="1" dirty="0"/>
              <a:t>A</a:t>
            </a:r>
            <a:r>
              <a:rPr lang="es-MX" b="1" baseline="30000" dirty="0"/>
              <a:t>T</a:t>
            </a:r>
            <a:r>
              <a:rPr lang="es-MX" dirty="0"/>
              <a:t>”</a:t>
            </a:r>
          </a:p>
        </p:txBody>
      </p:sp>
      <p:pic>
        <p:nvPicPr>
          <p:cNvPr id="4" name="Imagen 3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6382" y="713913"/>
            <a:ext cx="1396438" cy="1457153"/>
          </a:xfrm>
          <a:prstGeom prst="rect">
            <a:avLst/>
          </a:prstGeom>
        </p:spPr>
      </p:pic>
      <p:pic>
        <p:nvPicPr>
          <p:cNvPr id="5" name="Imagen 4" descr="Recorte de pantall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368" y="2320152"/>
            <a:ext cx="1358009" cy="1467135"/>
          </a:xfrm>
          <a:prstGeom prst="rect">
            <a:avLst/>
          </a:prstGeom>
        </p:spPr>
      </p:pic>
      <p:pic>
        <p:nvPicPr>
          <p:cNvPr id="6" name="Imagen 5" descr="Recorte de pantalla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482" y="4922758"/>
            <a:ext cx="2166010" cy="1448062"/>
          </a:xfrm>
          <a:prstGeom prst="rect">
            <a:avLst/>
          </a:prstGeom>
        </p:spPr>
      </p:pic>
      <p:pic>
        <p:nvPicPr>
          <p:cNvPr id="7" name="Imagen 6" descr="Recorte de pantalla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8153" y="4922758"/>
            <a:ext cx="1994803" cy="1609600"/>
          </a:xfrm>
          <a:prstGeom prst="rect">
            <a:avLst/>
          </a:prstGeom>
        </p:spPr>
      </p:pic>
      <p:cxnSp>
        <p:nvCxnSpPr>
          <p:cNvPr id="9" name="Conector recto de flecha 8"/>
          <p:cNvCxnSpPr/>
          <p:nvPr/>
        </p:nvCxnSpPr>
        <p:spPr>
          <a:xfrm flipV="1">
            <a:off x="8559384" y="1379095"/>
            <a:ext cx="869429" cy="4347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>
            <a:off x="9039069" y="2827780"/>
            <a:ext cx="122029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>
            <a:off x="7135318" y="5441430"/>
            <a:ext cx="1424066" cy="449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1330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2165"/>
          </a:xfrm>
        </p:spPr>
        <p:txBody>
          <a:bodyPr/>
          <a:lstStyle/>
          <a:p>
            <a:r>
              <a:rPr lang="es-MX" dirty="0"/>
              <a:t>OPERACIONES CON MATRICES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67290"/>
            <a:ext cx="10515600" cy="4709673"/>
          </a:xfrm>
        </p:spPr>
        <p:txBody>
          <a:bodyPr/>
          <a:lstStyle/>
          <a:p>
            <a:r>
              <a:rPr lang="es-MX" dirty="0"/>
              <a:t>En el algebra matricial existen operaciones correspondientes de las algebraicas básicas (suma, resta, multiplicación y división), pero tienen sus características y restricciones propias.</a:t>
            </a:r>
          </a:p>
          <a:p>
            <a:r>
              <a:rPr lang="es-MX" dirty="0"/>
              <a:t>Suma de matrices:  Para sumar o restar dos matrices estas tienen que ser del mismo orden o dimensiones (m1=m2; n1=n2).</a:t>
            </a:r>
          </a:p>
          <a:p>
            <a:endParaRPr lang="es-MX" dirty="0"/>
          </a:p>
        </p:txBody>
      </p:sp>
      <p:pic>
        <p:nvPicPr>
          <p:cNvPr id="4" name="Imagen 3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7748" y="3822126"/>
            <a:ext cx="6296904" cy="2534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207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SUMA Y RESTA DE MATRICES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Las matrices tienen que tener el mismo tamaño:</a:t>
            </a:r>
          </a:p>
        </p:txBody>
      </p:sp>
      <p:pic>
        <p:nvPicPr>
          <p:cNvPr id="4" name="Imagen 3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39161"/>
            <a:ext cx="4351352" cy="2524265"/>
          </a:xfrm>
          <a:prstGeom prst="rect">
            <a:avLst/>
          </a:prstGeom>
        </p:spPr>
      </p:pic>
      <p:pic>
        <p:nvPicPr>
          <p:cNvPr id="5" name="Imagen 4" descr="Recorte de pantall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8487" y="2739161"/>
            <a:ext cx="2867425" cy="3086531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5588000" y="4001293"/>
            <a:ext cx="1152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Ejemplos: </a:t>
            </a:r>
          </a:p>
        </p:txBody>
      </p:sp>
    </p:spTree>
    <p:extLst>
      <p:ext uri="{BB962C8B-B14F-4D97-AF65-F5344CB8AC3E}">
        <p14:creationId xmlns:p14="http://schemas.microsoft.com/office/powerpoint/2010/main" val="34425283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354</TotalTime>
  <Words>993</Words>
  <Application>Microsoft Macintosh PowerPoint</Application>
  <PresentationFormat>Panorámica</PresentationFormat>
  <Paragraphs>91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Tema de Office</vt:lpstr>
      <vt:lpstr>Repaso de álgebra matricial</vt:lpstr>
      <vt:lpstr>Presentación</vt:lpstr>
      <vt:lpstr>Que son las matrices?</vt:lpstr>
      <vt:lpstr>Características de una matriz</vt:lpstr>
      <vt:lpstr>Tipos de matrices</vt:lpstr>
      <vt:lpstr>Tipos de matrices http://terra.geociencias.unam.mx/~ramon/mecsol/Matrices.pdf</vt:lpstr>
      <vt:lpstr>Tipos de matrices</vt:lpstr>
      <vt:lpstr>OPERACIONES CON MATRICES</vt:lpstr>
      <vt:lpstr>SUMA Y RESTA DE MATRICES</vt:lpstr>
      <vt:lpstr>Multiplicación de matrices</vt:lpstr>
      <vt:lpstr>Multiplicación de matrices</vt:lpstr>
      <vt:lpstr>Multiplicación de matrices</vt:lpstr>
      <vt:lpstr>Multiplicación de matrices</vt:lpstr>
      <vt:lpstr>Inversión de matrices</vt:lpstr>
      <vt:lpstr>Inversión de matrices</vt:lpstr>
      <vt:lpstr>Determinantes: </vt:lpstr>
      <vt:lpstr>INVERSAS DE MATRICES</vt:lpstr>
      <vt:lpstr>Como obtener la inversa:</vt:lpstr>
      <vt:lpstr>Ejemplo: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Repaso de álgebra matricial</dc:title>
  <dc:creator>524421492584</dc:creator>
  <cp:lastModifiedBy>Microsoft Office User</cp:lastModifiedBy>
  <cp:revision>36</cp:revision>
  <dcterms:created xsi:type="dcterms:W3CDTF">2020-08-11T17:55:26Z</dcterms:created>
  <dcterms:modified xsi:type="dcterms:W3CDTF">2020-08-16T23:41:14Z</dcterms:modified>
</cp:coreProperties>
</file>