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7" r:id="rId14"/>
    <p:sldId id="269" r:id="rId15"/>
    <p:sldId id="27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09" autoAdjust="0"/>
    <p:restoredTop sz="94660"/>
  </p:normalViewPr>
  <p:slideViewPr>
    <p:cSldViewPr snapToGrid="0">
      <p:cViewPr varScale="1">
        <p:scale>
          <a:sx n="73" d="100"/>
          <a:sy n="73" d="100"/>
        </p:scale>
        <p:origin x="7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BD936F49-08FE-4F69-B298-F5A8F9423C36}" type="datetimeFigureOut">
              <a:rPr lang="es-MX" smtClean="0"/>
              <a:t>21/05/2020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28013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936F49-08FE-4F69-B298-F5A8F9423C36}" type="datetimeFigureOut">
              <a:rPr lang="es-MX" smtClean="0"/>
              <a:t>21/05/2020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44370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936F49-08FE-4F69-B298-F5A8F9423C36}" type="datetimeFigureOut">
              <a:rPr lang="es-MX" smtClean="0"/>
              <a:t>21/05/2020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98412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936F49-08FE-4F69-B298-F5A8F9423C36}" type="datetimeFigureOut">
              <a:rPr lang="es-MX" smtClean="0"/>
              <a:t>21/05/2020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44732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D936F49-08FE-4F69-B298-F5A8F9423C36}" type="datetimeFigureOut">
              <a:rPr lang="es-MX" smtClean="0"/>
              <a:t>21/05/2020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251596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D936F49-08FE-4F69-B298-F5A8F9423C36}" type="datetimeFigureOut">
              <a:rPr lang="es-MX" smtClean="0"/>
              <a:t>21/05/2020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53876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D936F49-08FE-4F69-B298-F5A8F9423C36}" type="datetimeFigureOut">
              <a:rPr lang="es-MX" smtClean="0"/>
              <a:t>21/05/2020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81018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D936F49-08FE-4F69-B298-F5A8F9423C36}" type="datetimeFigureOut">
              <a:rPr lang="es-MX" smtClean="0"/>
              <a:t>21/05/2020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427023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D936F49-08FE-4F69-B298-F5A8F9423C36}" type="datetimeFigureOut">
              <a:rPr lang="es-MX" smtClean="0"/>
              <a:t>21/05/2020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29068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D936F49-08FE-4F69-B298-F5A8F9423C36}" type="datetimeFigureOut">
              <a:rPr lang="es-MX" smtClean="0"/>
              <a:t>21/05/2020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13850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D936F49-08FE-4F69-B298-F5A8F9423C36}" type="datetimeFigureOut">
              <a:rPr lang="es-MX" smtClean="0"/>
              <a:t>21/05/2020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328017-9EF3-48FA-8ECE-02C1A91A07CA}" type="slidenum">
              <a:rPr lang="es-MX" smtClean="0"/>
              <a:t>‹Nº›</a:t>
            </a:fld>
            <a:endParaRPr lang="es-MX"/>
          </a:p>
        </p:txBody>
      </p:sp>
    </p:spTree>
    <p:extLst>
      <p:ext uri="{BB962C8B-B14F-4D97-AF65-F5344CB8AC3E}">
        <p14:creationId xmlns:p14="http://schemas.microsoft.com/office/powerpoint/2010/main" val="347479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36F49-08FE-4F69-B298-F5A8F9423C36}" type="datetimeFigureOut">
              <a:rPr lang="es-MX" smtClean="0"/>
              <a:t>21/05/2020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28017-9EF3-48FA-8ECE-02C1A91A07CA}" type="slidenum">
              <a:rPr lang="es-MX" smtClean="0"/>
              <a:t>‹Nº›</a:t>
            </a:fld>
            <a:endParaRPr lang="es-MX"/>
          </a:p>
        </p:txBody>
      </p:sp>
    </p:spTree>
    <p:extLst>
      <p:ext uri="{BB962C8B-B14F-4D97-AF65-F5344CB8AC3E}">
        <p14:creationId xmlns:p14="http://schemas.microsoft.com/office/powerpoint/2010/main" val="271548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4.xml"/><Relationship Id="rId4" Type="http://schemas.openxmlformats.org/officeDocument/2006/relationships/image" Target="../media/image4.tmp"/></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Análisis de </a:t>
            </a:r>
            <a:r>
              <a:rPr lang="es-MX" dirty="0" err="1" smtClean="0"/>
              <a:t>Cluster</a:t>
            </a:r>
            <a:r>
              <a:rPr lang="es-MX" dirty="0" smtClean="0"/>
              <a:t> o Conglomerados</a:t>
            </a:r>
            <a:endParaRPr lang="es-MX" dirty="0"/>
          </a:p>
        </p:txBody>
      </p:sp>
      <p:sp>
        <p:nvSpPr>
          <p:cNvPr id="3" name="Subtítulo 2"/>
          <p:cNvSpPr>
            <a:spLocks noGrp="1"/>
          </p:cNvSpPr>
          <p:nvPr>
            <p:ph type="subTitle" idx="1"/>
          </p:nvPr>
        </p:nvSpPr>
        <p:spPr/>
        <p:txBody>
          <a:bodyPr/>
          <a:lstStyle/>
          <a:p>
            <a:r>
              <a:rPr lang="es-MX" dirty="0" smtClean="0"/>
              <a:t>Humberto </a:t>
            </a:r>
            <a:r>
              <a:rPr lang="es-MX" dirty="0" err="1" smtClean="0"/>
              <a:t>Suzán</a:t>
            </a:r>
            <a:r>
              <a:rPr lang="es-MX" dirty="0" smtClean="0"/>
              <a:t> </a:t>
            </a:r>
            <a:r>
              <a:rPr lang="es-MX" dirty="0" err="1" smtClean="0"/>
              <a:t>Azpiri</a:t>
            </a:r>
            <a:endParaRPr lang="es-MX" dirty="0"/>
          </a:p>
        </p:txBody>
      </p:sp>
    </p:spTree>
    <p:extLst>
      <p:ext uri="{BB962C8B-B14F-4D97-AF65-F5344CB8AC3E}">
        <p14:creationId xmlns:p14="http://schemas.microsoft.com/office/powerpoint/2010/main" val="131970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Métodos </a:t>
            </a:r>
            <a:r>
              <a:rPr lang="es-MX" dirty="0" err="1" smtClean="0"/>
              <a:t>aglomerativos</a:t>
            </a:r>
            <a:r>
              <a:rPr lang="es-MX" dirty="0" smtClean="0"/>
              <a:t> en </a:t>
            </a:r>
            <a:r>
              <a:rPr lang="es-MX" dirty="0" err="1" smtClean="0"/>
              <a:t>past</a:t>
            </a:r>
            <a:endParaRPr lang="es-MX" dirty="0"/>
          </a:p>
        </p:txBody>
      </p:sp>
      <p:sp>
        <p:nvSpPr>
          <p:cNvPr id="3" name="Marcador de contenido 2"/>
          <p:cNvSpPr>
            <a:spLocks noGrp="1"/>
          </p:cNvSpPr>
          <p:nvPr>
            <p:ph sz="half" idx="1"/>
          </p:nvPr>
        </p:nvSpPr>
        <p:spPr>
          <a:xfrm>
            <a:off x="914400" y="1837531"/>
            <a:ext cx="5181600" cy="4351338"/>
          </a:xfrm>
        </p:spPr>
        <p:txBody>
          <a:bodyPr>
            <a:normAutofit lnSpcReduction="10000"/>
          </a:bodyPr>
          <a:lstStyle/>
          <a:p>
            <a:r>
              <a:rPr lang="es-MX" dirty="0" err="1" smtClean="0"/>
              <a:t>Past</a:t>
            </a:r>
            <a:r>
              <a:rPr lang="es-MX" dirty="0" smtClean="0"/>
              <a:t> utiliza  los siguientes métodos </a:t>
            </a:r>
            <a:r>
              <a:rPr lang="es-MX" dirty="0" err="1" smtClean="0"/>
              <a:t>aglomerativos</a:t>
            </a:r>
            <a:endParaRPr lang="es-MX" dirty="0" smtClean="0"/>
          </a:p>
          <a:p>
            <a:pPr lvl="1"/>
            <a:r>
              <a:rPr lang="es-MX" dirty="0" smtClean="0"/>
              <a:t>Vecino mas cercano</a:t>
            </a:r>
          </a:p>
          <a:p>
            <a:pPr lvl="1"/>
            <a:r>
              <a:rPr lang="es-MX" dirty="0" smtClean="0"/>
              <a:t>UPGMA (promedios no ponderados del grupo)</a:t>
            </a:r>
          </a:p>
          <a:p>
            <a:pPr lvl="1"/>
            <a:r>
              <a:rPr lang="es-MX" dirty="0" smtClean="0"/>
              <a:t>Ward (minimiza la varianza intergrupal al fusionar objetos)</a:t>
            </a:r>
          </a:p>
          <a:p>
            <a:r>
              <a:rPr lang="es-MX" dirty="0" smtClean="0"/>
              <a:t>JMP utiliza aparte de estos la distancia al centrómero y al vecino más lejano.</a:t>
            </a:r>
          </a:p>
          <a:p>
            <a:r>
              <a:rPr lang="es-MX" dirty="0" smtClean="0"/>
              <a:t>PC-ORD tiene más opciones</a:t>
            </a:r>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478844"/>
            <a:ext cx="5181600" cy="5068712"/>
          </a:xfrm>
        </p:spPr>
      </p:pic>
    </p:spTree>
    <p:extLst>
      <p:ext uri="{BB962C8B-B14F-4D97-AF65-F5344CB8AC3E}">
        <p14:creationId xmlns:p14="http://schemas.microsoft.com/office/powerpoint/2010/main" val="106659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Posibles problemas en el </a:t>
            </a:r>
            <a:r>
              <a:rPr lang="es-MX" dirty="0" err="1" smtClean="0"/>
              <a:t>A.Cluster</a:t>
            </a:r>
            <a:endParaRPr lang="es-MX" dirty="0"/>
          </a:p>
        </p:txBody>
      </p:sp>
      <p:sp>
        <p:nvSpPr>
          <p:cNvPr id="3" name="Marcador de contenido 2"/>
          <p:cNvSpPr>
            <a:spLocks noGrp="1"/>
          </p:cNvSpPr>
          <p:nvPr>
            <p:ph sz="half" idx="1"/>
          </p:nvPr>
        </p:nvSpPr>
        <p:spPr>
          <a:xfrm>
            <a:off x="567266" y="1317624"/>
            <a:ext cx="5777090" cy="5162197"/>
          </a:xfrm>
        </p:spPr>
        <p:txBody>
          <a:bodyPr>
            <a:normAutofit lnSpcReduction="10000"/>
          </a:bodyPr>
          <a:lstStyle/>
          <a:p>
            <a:r>
              <a:rPr lang="es-MX" dirty="0" smtClean="0"/>
              <a:t>La disposición espacial de los datos puede ocasionar problemas para formar grupos.</a:t>
            </a:r>
          </a:p>
          <a:p>
            <a:r>
              <a:rPr lang="es-MX" dirty="0" smtClean="0"/>
              <a:t>EN los casos a, b y c no habría problema al formar los grupos.</a:t>
            </a:r>
          </a:p>
          <a:p>
            <a:r>
              <a:rPr lang="es-MX" dirty="0" smtClean="0"/>
              <a:t>En los casos d, e, f los grupos tendrían problemas.</a:t>
            </a:r>
          </a:p>
          <a:p>
            <a:r>
              <a:rPr lang="es-MX" dirty="0" smtClean="0"/>
              <a:t>Los diferentes métodos de agrupamientos darán diversos </a:t>
            </a:r>
            <a:r>
              <a:rPr lang="es-MX" dirty="0" err="1" smtClean="0"/>
              <a:t>dendrogramas</a:t>
            </a:r>
            <a:r>
              <a:rPr lang="es-MX" dirty="0" smtClean="0"/>
              <a:t>.</a:t>
            </a:r>
          </a:p>
          <a:p>
            <a:r>
              <a:rPr lang="es-MX" dirty="0" smtClean="0"/>
              <a:t>Si hay dudas usar preferentemente al vecino más cercano</a:t>
            </a:r>
          </a:p>
          <a:p>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1308" y="1825626"/>
            <a:ext cx="4742491" cy="2881842"/>
          </a:xfrm>
        </p:spPr>
      </p:pic>
    </p:spTree>
    <p:extLst>
      <p:ext uri="{BB962C8B-B14F-4D97-AF65-F5344CB8AC3E}">
        <p14:creationId xmlns:p14="http://schemas.microsoft.com/office/powerpoint/2010/main" val="74247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CLUSTER jerárquico en PAST</a:t>
            </a:r>
            <a:endParaRPr lang="es-MX" dirty="0"/>
          </a:p>
        </p:txBody>
      </p:sp>
      <p:sp>
        <p:nvSpPr>
          <p:cNvPr id="3" name="Marcador de contenido 2"/>
          <p:cNvSpPr>
            <a:spLocks noGrp="1"/>
          </p:cNvSpPr>
          <p:nvPr>
            <p:ph sz="half" idx="1"/>
          </p:nvPr>
        </p:nvSpPr>
        <p:spPr/>
        <p:txBody>
          <a:bodyPr/>
          <a:lstStyle/>
          <a:p>
            <a:r>
              <a:rPr lang="es-MX" dirty="0" smtClean="0"/>
              <a:t>Con los datos del archivo “datos perros” se puede hacer un </a:t>
            </a:r>
            <a:r>
              <a:rPr lang="es-MX" dirty="0" err="1" smtClean="0"/>
              <a:t>cluster</a:t>
            </a:r>
            <a:r>
              <a:rPr lang="es-MX" dirty="0" smtClean="0"/>
              <a:t>.</a:t>
            </a:r>
          </a:p>
          <a:p>
            <a:r>
              <a:rPr lang="es-MX" dirty="0" smtClean="0"/>
              <a:t>Para facilitar el análisis se pueden asignar nombres y colores tanto en renglones como columnas.</a:t>
            </a:r>
          </a:p>
          <a:p>
            <a:r>
              <a:rPr lang="es-MX" dirty="0" smtClean="0"/>
              <a:t>Seleccionar en multivariado </a:t>
            </a:r>
            <a:r>
              <a:rPr lang="es-MX" dirty="0" err="1" smtClean="0"/>
              <a:t>clustering</a:t>
            </a:r>
            <a:r>
              <a:rPr lang="es-MX" dirty="0" smtClean="0"/>
              <a:t> y luego </a:t>
            </a:r>
            <a:r>
              <a:rPr lang="es-MX" dirty="0" err="1" smtClean="0"/>
              <a:t>clasical</a:t>
            </a:r>
            <a:r>
              <a:rPr lang="es-MX" dirty="0" smtClean="0"/>
              <a:t> </a:t>
            </a:r>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1222" y="2241622"/>
            <a:ext cx="5181600" cy="1984055"/>
          </a:xfrm>
        </p:spPr>
      </p:pic>
      <p:cxnSp>
        <p:nvCxnSpPr>
          <p:cNvPr id="6" name="Conector recto de flecha 5"/>
          <p:cNvCxnSpPr/>
          <p:nvPr/>
        </p:nvCxnSpPr>
        <p:spPr>
          <a:xfrm>
            <a:off x="5125156" y="3616537"/>
            <a:ext cx="1523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5003074" y="2854767"/>
            <a:ext cx="1310237" cy="374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5125156" y="2528711"/>
            <a:ext cx="2754488" cy="2720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8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Custers</a:t>
            </a:r>
            <a:r>
              <a:rPr lang="es-MX" dirty="0" smtClean="0"/>
              <a:t> en PAST</a:t>
            </a:r>
            <a:endParaRPr lang="es-MX" dirty="0"/>
          </a:p>
        </p:txBody>
      </p:sp>
      <p:sp>
        <p:nvSpPr>
          <p:cNvPr id="3" name="Marcador de contenido 2"/>
          <p:cNvSpPr>
            <a:spLocks noGrp="1"/>
          </p:cNvSpPr>
          <p:nvPr>
            <p:ph sz="half" idx="1"/>
          </p:nvPr>
        </p:nvSpPr>
        <p:spPr>
          <a:xfrm>
            <a:off x="838200" y="1825625"/>
            <a:ext cx="4377267" cy="4351338"/>
          </a:xfrm>
        </p:spPr>
        <p:txBody>
          <a:bodyPr>
            <a:normAutofit lnSpcReduction="10000"/>
          </a:bodyPr>
          <a:lstStyle/>
          <a:p>
            <a:r>
              <a:rPr lang="es-MX" dirty="0" smtClean="0"/>
              <a:t>Una ves seleccionado el </a:t>
            </a:r>
            <a:r>
              <a:rPr lang="es-MX" dirty="0" err="1" smtClean="0"/>
              <a:t>cluster</a:t>
            </a:r>
            <a:r>
              <a:rPr lang="es-MX" dirty="0" smtClean="0"/>
              <a:t> se selecciona el método y la distancia a utilizarse (</a:t>
            </a:r>
            <a:r>
              <a:rPr lang="es-MX" dirty="0" err="1" smtClean="0"/>
              <a:t>similarity</a:t>
            </a:r>
            <a:r>
              <a:rPr lang="es-MX" dirty="0" smtClean="0"/>
              <a:t> </a:t>
            </a:r>
            <a:r>
              <a:rPr lang="es-MX" dirty="0" err="1" smtClean="0"/>
              <a:t>index</a:t>
            </a:r>
            <a:r>
              <a:rPr lang="es-MX" dirty="0" smtClean="0"/>
              <a:t>).</a:t>
            </a:r>
          </a:p>
          <a:p>
            <a:endParaRPr lang="es-MX" dirty="0"/>
          </a:p>
          <a:p>
            <a:r>
              <a:rPr lang="es-MX" dirty="0" err="1" smtClean="0"/>
              <a:t>Past</a:t>
            </a:r>
            <a:r>
              <a:rPr lang="es-MX" dirty="0" smtClean="0"/>
              <a:t> te permite clasificar tanto renglones como columnas ( en este caso tanto especies como medidas dentarias).</a:t>
            </a:r>
          </a:p>
          <a:p>
            <a:r>
              <a:rPr lang="es-MX" dirty="0" smtClean="0"/>
              <a:t>Se selecciona </a:t>
            </a:r>
            <a:r>
              <a:rPr lang="es-MX" dirty="0" err="1" smtClean="0"/>
              <a:t>two</a:t>
            </a:r>
            <a:r>
              <a:rPr lang="es-MX" dirty="0" smtClean="0"/>
              <a:t> </a:t>
            </a:r>
            <a:r>
              <a:rPr lang="es-MX" dirty="0" err="1" smtClean="0"/>
              <a:t>way</a:t>
            </a:r>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3654425"/>
            <a:ext cx="5181600" cy="3015807"/>
          </a:xfr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547" y="285324"/>
            <a:ext cx="5665767" cy="3080602"/>
          </a:xfrm>
          <a:prstGeom prst="rect">
            <a:avLst/>
          </a:prstGeom>
        </p:spPr>
      </p:pic>
      <p:cxnSp>
        <p:nvCxnSpPr>
          <p:cNvPr id="7" name="Conector recto de flecha 6"/>
          <p:cNvCxnSpPr/>
          <p:nvPr/>
        </p:nvCxnSpPr>
        <p:spPr>
          <a:xfrm flipV="1">
            <a:off x="2291644" y="778933"/>
            <a:ext cx="7574845" cy="200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4210756" y="1095022"/>
            <a:ext cx="5832235" cy="1682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375378" y="4617156"/>
            <a:ext cx="3070578" cy="89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2596444" y="4481689"/>
            <a:ext cx="3849512" cy="581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4521200" y="4109157"/>
            <a:ext cx="5729111" cy="163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92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CLUSTER en PAST</a:t>
            </a:r>
            <a:endParaRPr lang="es-MX" dirty="0"/>
          </a:p>
        </p:txBody>
      </p:sp>
      <p:sp>
        <p:nvSpPr>
          <p:cNvPr id="3" name="Marcador de contenido 2"/>
          <p:cNvSpPr>
            <a:spLocks noGrp="1"/>
          </p:cNvSpPr>
          <p:nvPr>
            <p:ph sz="half" idx="1"/>
          </p:nvPr>
        </p:nvSpPr>
        <p:spPr/>
        <p:txBody>
          <a:bodyPr/>
          <a:lstStyle/>
          <a:p>
            <a:r>
              <a:rPr lang="es-MX" dirty="0" err="1" smtClean="0"/>
              <a:t>Past</a:t>
            </a:r>
            <a:r>
              <a:rPr lang="es-MX" dirty="0" smtClean="0"/>
              <a:t> </a:t>
            </a:r>
            <a:r>
              <a:rPr lang="es-MX" dirty="0" err="1" smtClean="0"/>
              <a:t>ofece</a:t>
            </a:r>
            <a:r>
              <a:rPr lang="es-MX" dirty="0" smtClean="0"/>
              <a:t> una gran cantidad de medidas de distancia o </a:t>
            </a:r>
            <a:r>
              <a:rPr lang="es-MX" dirty="0" err="1" smtClean="0"/>
              <a:t>similaridades</a:t>
            </a:r>
            <a:r>
              <a:rPr lang="es-MX" dirty="0" smtClean="0"/>
              <a:t>, se pueden consultar en el manual de PAST.</a:t>
            </a:r>
          </a:p>
          <a:p>
            <a:r>
              <a:rPr lang="es-MX" dirty="0" smtClean="0"/>
              <a:t>SI selecciono K-</a:t>
            </a:r>
            <a:r>
              <a:rPr lang="es-MX" dirty="0" err="1" smtClean="0"/>
              <a:t>means</a:t>
            </a:r>
            <a:r>
              <a:rPr lang="es-MX" dirty="0" smtClean="0"/>
              <a:t> (centros arbitrarios) debo indicar cuantos </a:t>
            </a:r>
            <a:r>
              <a:rPr lang="es-MX" dirty="0" err="1" smtClean="0"/>
              <a:t>clusters</a:t>
            </a:r>
            <a:r>
              <a:rPr lang="es-MX" dirty="0" smtClean="0"/>
              <a:t> quiero (en este caso 3) y me indica que renglón queda asociado a que grupo (en este caso que especie).</a:t>
            </a:r>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7957" y="2390503"/>
            <a:ext cx="4133847" cy="2726311"/>
          </a:xfrm>
        </p:spPr>
      </p:pic>
    </p:spTree>
    <p:extLst>
      <p:ext uri="{BB962C8B-B14F-4D97-AF65-F5344CB8AC3E}">
        <p14:creationId xmlns:p14="http://schemas.microsoft.com/office/powerpoint/2010/main" val="283121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smtClean="0"/>
              <a:t>Notas sobre </a:t>
            </a:r>
            <a:r>
              <a:rPr lang="es-MX" dirty="0" err="1" smtClean="0"/>
              <a:t>Clusters</a:t>
            </a:r>
            <a:endParaRPr lang="es-MX" dirty="0"/>
          </a:p>
        </p:txBody>
      </p:sp>
      <p:sp>
        <p:nvSpPr>
          <p:cNvPr id="6" name="Marcador de contenido 5"/>
          <p:cNvSpPr>
            <a:spLocks noGrp="1"/>
          </p:cNvSpPr>
          <p:nvPr>
            <p:ph idx="1"/>
          </p:nvPr>
        </p:nvSpPr>
        <p:spPr/>
        <p:txBody>
          <a:bodyPr>
            <a:normAutofit lnSpcReduction="10000"/>
          </a:bodyPr>
          <a:lstStyle/>
          <a:p>
            <a:r>
              <a:rPr lang="es-MX" dirty="0" smtClean="0"/>
              <a:t>En estudios taxonómicos es común poner un grupo externo para </a:t>
            </a:r>
            <a:r>
              <a:rPr lang="es-MX" dirty="0" err="1" smtClean="0"/>
              <a:t>dimensionalizar</a:t>
            </a:r>
            <a:r>
              <a:rPr lang="es-MX" dirty="0" smtClean="0"/>
              <a:t> las distancias relativas.</a:t>
            </a:r>
          </a:p>
          <a:p>
            <a:r>
              <a:rPr lang="es-MX" dirty="0" smtClean="0"/>
              <a:t>En </a:t>
            </a:r>
            <a:r>
              <a:rPr lang="es-MX" dirty="0" err="1" smtClean="0"/>
              <a:t>cluster</a:t>
            </a:r>
            <a:r>
              <a:rPr lang="es-MX" dirty="0" smtClean="0"/>
              <a:t> el uso en cierta temáticas aporta experiencia y ayuda a seleccionar el tipo de </a:t>
            </a:r>
            <a:r>
              <a:rPr lang="es-MX" dirty="0" err="1" smtClean="0"/>
              <a:t>cluster</a:t>
            </a:r>
            <a:r>
              <a:rPr lang="es-MX" dirty="0" smtClean="0"/>
              <a:t> más adecuado.</a:t>
            </a:r>
          </a:p>
          <a:p>
            <a:r>
              <a:rPr lang="es-MX" dirty="0" smtClean="0"/>
              <a:t>PC-ORD da más opciones en los métodos de </a:t>
            </a:r>
            <a:r>
              <a:rPr lang="es-MX" dirty="0" err="1" smtClean="0"/>
              <a:t>agrupmiento</a:t>
            </a:r>
            <a:r>
              <a:rPr lang="es-MX" dirty="0" smtClean="0"/>
              <a:t> pero </a:t>
            </a:r>
            <a:r>
              <a:rPr lang="es-MX" dirty="0" err="1" smtClean="0"/>
              <a:t>Past</a:t>
            </a:r>
            <a:r>
              <a:rPr lang="es-MX" dirty="0" smtClean="0"/>
              <a:t> es más completo en cuanto a distancias pero su </a:t>
            </a:r>
            <a:r>
              <a:rPr lang="es-MX" dirty="0" err="1" smtClean="0"/>
              <a:t>graficación</a:t>
            </a:r>
            <a:r>
              <a:rPr lang="es-MX" dirty="0" smtClean="0"/>
              <a:t> es pobre.</a:t>
            </a:r>
          </a:p>
          <a:p>
            <a:r>
              <a:rPr lang="es-MX" dirty="0" smtClean="0"/>
              <a:t>En “R” pueden encontrar prácticamente todos los métodos y distancias necesarias.</a:t>
            </a:r>
          </a:p>
          <a:p>
            <a:r>
              <a:rPr lang="es-MX" dirty="0" smtClean="0"/>
              <a:t>Tarea: Con los datos de “Especies suiza” hacer un </a:t>
            </a:r>
            <a:r>
              <a:rPr lang="es-MX" dirty="0" err="1" smtClean="0"/>
              <a:t>cluster</a:t>
            </a:r>
            <a:r>
              <a:rPr lang="es-MX" dirty="0" smtClean="0"/>
              <a:t> de sitios y especies)</a:t>
            </a:r>
          </a:p>
          <a:p>
            <a:endParaRPr lang="es-MX" dirty="0"/>
          </a:p>
        </p:txBody>
      </p:sp>
    </p:spTree>
    <p:extLst>
      <p:ext uri="{BB962C8B-B14F-4D97-AF65-F5344CB8AC3E}">
        <p14:creationId xmlns:p14="http://schemas.microsoft.com/office/powerpoint/2010/main" val="26866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Análisis de </a:t>
            </a:r>
            <a:r>
              <a:rPr lang="es-MX" dirty="0" err="1" smtClean="0"/>
              <a:t>Cluster</a:t>
            </a:r>
            <a:r>
              <a:rPr lang="es-MX" dirty="0" smtClean="0"/>
              <a:t> (A.C.)</a:t>
            </a:r>
            <a:endParaRPr lang="es-MX" dirty="0"/>
          </a:p>
        </p:txBody>
      </p:sp>
      <p:sp>
        <p:nvSpPr>
          <p:cNvPr id="3" name="Marcador de contenido 2"/>
          <p:cNvSpPr>
            <a:spLocks noGrp="1"/>
          </p:cNvSpPr>
          <p:nvPr>
            <p:ph idx="1"/>
          </p:nvPr>
        </p:nvSpPr>
        <p:spPr/>
        <p:txBody>
          <a:bodyPr>
            <a:normAutofit/>
          </a:bodyPr>
          <a:lstStyle/>
          <a:p>
            <a:r>
              <a:rPr lang="es-MX" dirty="0" smtClean="0"/>
              <a:t>Es una técnica ampliamente usada en biología.</a:t>
            </a:r>
          </a:p>
          <a:p>
            <a:r>
              <a:rPr lang="es-MX" dirty="0" smtClean="0"/>
              <a:t>Importancia como método de clasificación tanto en especies como en comunidades bióticas.</a:t>
            </a:r>
          </a:p>
          <a:p>
            <a:r>
              <a:rPr lang="es-MX" dirty="0">
                <a:solidFill>
                  <a:srgbClr val="000000"/>
                </a:solidFill>
                <a:latin typeface="Times New Roman" panose="02020603050405020304" pitchFamily="18" charset="0"/>
              </a:rPr>
              <a:t>El análisis </a:t>
            </a:r>
            <a:r>
              <a:rPr lang="es-MX" dirty="0" err="1">
                <a:solidFill>
                  <a:srgbClr val="000000"/>
                </a:solidFill>
                <a:latin typeface="Times New Roman" panose="02020603050405020304" pitchFamily="18" charset="0"/>
              </a:rPr>
              <a:t>cluster</a:t>
            </a:r>
            <a:r>
              <a:rPr lang="es-MX" dirty="0">
                <a:solidFill>
                  <a:srgbClr val="000000"/>
                </a:solidFill>
                <a:latin typeface="Times New Roman" panose="02020603050405020304" pitchFamily="18" charset="0"/>
              </a:rPr>
              <a:t> es un conjunto de </a:t>
            </a:r>
            <a:r>
              <a:rPr lang="es-MX" dirty="0" smtClean="0">
                <a:solidFill>
                  <a:srgbClr val="000000"/>
                </a:solidFill>
                <a:latin typeface="Times New Roman" panose="02020603050405020304" pitchFamily="18" charset="0"/>
              </a:rPr>
              <a:t>técnicas </a:t>
            </a:r>
            <a:r>
              <a:rPr lang="es-MX" dirty="0">
                <a:solidFill>
                  <a:srgbClr val="000000"/>
                </a:solidFill>
                <a:latin typeface="Times New Roman" panose="02020603050405020304" pitchFamily="18" charset="0"/>
              </a:rPr>
              <a:t>utilizadas para clasificar a un conjunto de individuos en grupos </a:t>
            </a:r>
            <a:r>
              <a:rPr lang="es-MX" dirty="0" smtClean="0">
                <a:solidFill>
                  <a:srgbClr val="000000"/>
                </a:solidFill>
                <a:latin typeface="Times New Roman" panose="02020603050405020304" pitchFamily="18" charset="0"/>
              </a:rPr>
              <a:t>homogéneos.</a:t>
            </a:r>
          </a:p>
          <a:p>
            <a:r>
              <a:rPr lang="es-MX" dirty="0" smtClean="0">
                <a:solidFill>
                  <a:srgbClr val="000000"/>
                </a:solidFill>
                <a:latin typeface="Times New Roman" panose="02020603050405020304" pitchFamily="18" charset="0"/>
              </a:rPr>
              <a:t>Al igual que el análisis de discriminantes pretende clasificar individuos o unidades </a:t>
            </a:r>
            <a:r>
              <a:rPr lang="es-MX" dirty="0" err="1" smtClean="0">
                <a:solidFill>
                  <a:srgbClr val="000000"/>
                </a:solidFill>
                <a:latin typeface="Times New Roman" panose="02020603050405020304" pitchFamily="18" charset="0"/>
              </a:rPr>
              <a:t>muestrales</a:t>
            </a:r>
            <a:r>
              <a:rPr lang="es-MX" dirty="0" smtClean="0">
                <a:solidFill>
                  <a:srgbClr val="000000"/>
                </a:solidFill>
                <a:latin typeface="Times New Roman" panose="02020603050405020304" pitchFamily="18" charset="0"/>
              </a:rPr>
              <a:t>.</a:t>
            </a:r>
          </a:p>
          <a:p>
            <a:r>
              <a:rPr lang="es-MX" dirty="0" smtClean="0">
                <a:solidFill>
                  <a:srgbClr val="000000"/>
                </a:solidFill>
                <a:latin typeface="Times New Roman" panose="02020603050405020304" pitchFamily="18" charset="0"/>
              </a:rPr>
              <a:t>Se diferencia del análisis discriminante en que los grupos son desconocidos a priori.</a:t>
            </a:r>
            <a:endParaRPr lang="es-MX" dirty="0" smtClean="0"/>
          </a:p>
          <a:p>
            <a:pPr lvl="1"/>
            <a:endParaRPr lang="es-MX" dirty="0"/>
          </a:p>
        </p:txBody>
      </p:sp>
    </p:spTree>
    <p:extLst>
      <p:ext uri="{BB962C8B-B14F-4D97-AF65-F5344CB8AC3E}">
        <p14:creationId xmlns:p14="http://schemas.microsoft.com/office/powerpoint/2010/main" val="17792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Clusters</a:t>
            </a:r>
            <a:r>
              <a:rPr lang="es-MX" dirty="0" smtClean="0"/>
              <a:t>: Esquema de agrupamiento y criterios de similitud</a:t>
            </a:r>
            <a:endParaRPr lang="es-MX" dirty="0"/>
          </a:p>
        </p:txBody>
      </p:sp>
      <p:sp>
        <p:nvSpPr>
          <p:cNvPr id="3" name="Marcador de contenido 2"/>
          <p:cNvSpPr>
            <a:spLocks noGrp="1"/>
          </p:cNvSpPr>
          <p:nvPr>
            <p:ph idx="1"/>
          </p:nvPr>
        </p:nvSpPr>
        <p:spPr/>
        <p:txBody>
          <a:bodyPr/>
          <a:lstStyle/>
          <a:p>
            <a:r>
              <a:rPr lang="es-MX" dirty="0"/>
              <a:t>Existen dos grandes </a:t>
            </a:r>
            <a:r>
              <a:rPr lang="es-MX" dirty="0" smtClean="0"/>
              <a:t>aproximaciones en cuanto al esquema de agrupamiento:</a:t>
            </a:r>
            <a:endParaRPr lang="es-MX" dirty="0"/>
          </a:p>
          <a:p>
            <a:pPr lvl="1"/>
            <a:r>
              <a:rPr lang="es-MX" dirty="0" smtClean="0"/>
              <a:t>Jerárquicos cuyo objetivo es formar árboles o </a:t>
            </a:r>
            <a:r>
              <a:rPr lang="es-MX" dirty="0" err="1" smtClean="0"/>
              <a:t>dendrogramas</a:t>
            </a:r>
            <a:r>
              <a:rPr lang="es-MX" dirty="0" smtClean="0"/>
              <a:t>. Se subdividen en</a:t>
            </a:r>
          </a:p>
          <a:p>
            <a:pPr lvl="2"/>
            <a:r>
              <a:rPr lang="es-MX" dirty="0" err="1"/>
              <a:t>A</a:t>
            </a:r>
            <a:r>
              <a:rPr lang="es-MX" dirty="0" err="1" smtClean="0"/>
              <a:t>glomerativos</a:t>
            </a:r>
            <a:endParaRPr lang="es-MX" dirty="0" smtClean="0"/>
          </a:p>
          <a:p>
            <a:pPr lvl="2"/>
            <a:r>
              <a:rPr lang="es-MX" dirty="0" smtClean="0"/>
              <a:t>Divisivos.</a:t>
            </a:r>
            <a:endParaRPr lang="es-MX" dirty="0"/>
          </a:p>
          <a:p>
            <a:pPr lvl="1"/>
            <a:r>
              <a:rPr lang="es-MX" dirty="0"/>
              <a:t>Con </a:t>
            </a:r>
            <a:r>
              <a:rPr lang="es-MX" dirty="0" smtClean="0"/>
              <a:t>centros arbitrarios y asignación de los objetos a los centros arbitrarios (K medias).</a:t>
            </a:r>
          </a:p>
          <a:p>
            <a:r>
              <a:rPr lang="es-MX" dirty="0" smtClean="0"/>
              <a:t>Criterios de similitud: Se tienen que considerar las distancias a utilizarse y expresarse en </a:t>
            </a:r>
            <a:r>
              <a:rPr lang="es-MX" dirty="0" err="1" smtClean="0"/>
              <a:t>similaridades</a:t>
            </a:r>
            <a:r>
              <a:rPr lang="es-MX" dirty="0" smtClean="0"/>
              <a:t> o </a:t>
            </a:r>
            <a:r>
              <a:rPr lang="es-MX" dirty="0" err="1" smtClean="0"/>
              <a:t>disimilaridades</a:t>
            </a:r>
            <a:r>
              <a:rPr lang="es-MX" dirty="0" smtClean="0"/>
              <a:t>.</a:t>
            </a:r>
            <a:endParaRPr lang="es-MX" dirty="0"/>
          </a:p>
          <a:p>
            <a:endParaRPr lang="es-MX" dirty="0"/>
          </a:p>
        </p:txBody>
      </p:sp>
    </p:spTree>
    <p:extLst>
      <p:ext uri="{BB962C8B-B14F-4D97-AF65-F5344CB8AC3E}">
        <p14:creationId xmlns:p14="http://schemas.microsoft.com/office/powerpoint/2010/main" val="186617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Cluster</a:t>
            </a:r>
            <a:r>
              <a:rPr lang="es-MX" dirty="0" smtClean="0"/>
              <a:t>: Distancias</a:t>
            </a:r>
            <a:endParaRPr lang="es-MX" dirty="0"/>
          </a:p>
        </p:txBody>
      </p:sp>
      <p:sp>
        <p:nvSpPr>
          <p:cNvPr id="3" name="Marcador de contenido 2"/>
          <p:cNvSpPr>
            <a:spLocks noGrp="1"/>
          </p:cNvSpPr>
          <p:nvPr>
            <p:ph idx="1"/>
          </p:nvPr>
        </p:nvSpPr>
        <p:spPr/>
        <p:txBody>
          <a:bodyPr/>
          <a:lstStyle/>
          <a:p>
            <a:r>
              <a:rPr lang="es-MX" dirty="0" smtClean="0"/>
              <a:t>Las distancias más utilizadas para el análisis de </a:t>
            </a:r>
            <a:r>
              <a:rPr lang="es-MX" dirty="0" err="1" smtClean="0"/>
              <a:t>cluster</a:t>
            </a:r>
            <a:r>
              <a:rPr lang="es-MX" dirty="0" smtClean="0"/>
              <a:t> son las siguientes (Vistas en el capítulo 5 del libro de </a:t>
            </a:r>
            <a:r>
              <a:rPr lang="es-MX" dirty="0" err="1" smtClean="0"/>
              <a:t>Manly</a:t>
            </a:r>
            <a:r>
              <a:rPr lang="es-MX" dirty="0" smtClean="0"/>
              <a:t> (2005) antes de la contingencia:</a:t>
            </a:r>
          </a:p>
          <a:p>
            <a:pPr lvl="1"/>
            <a:r>
              <a:rPr lang="es-MX" dirty="0" err="1" smtClean="0"/>
              <a:t>Eucldiana</a:t>
            </a:r>
            <a:endParaRPr lang="es-MX" dirty="0"/>
          </a:p>
          <a:p>
            <a:pPr lvl="1"/>
            <a:r>
              <a:rPr lang="es-MX" dirty="0" smtClean="0"/>
              <a:t>Euclidiana estandarizada (la más utilizada), es Default en JMP</a:t>
            </a:r>
          </a:p>
          <a:p>
            <a:pPr lvl="1"/>
            <a:r>
              <a:rPr lang="es-MX" dirty="0" err="1" smtClean="0"/>
              <a:t>Mahalanobis</a:t>
            </a:r>
            <a:r>
              <a:rPr lang="es-MX" dirty="0" smtClean="0"/>
              <a:t>.</a:t>
            </a:r>
          </a:p>
          <a:p>
            <a:pPr lvl="1"/>
            <a:r>
              <a:rPr lang="es-MX" dirty="0" err="1" smtClean="0"/>
              <a:t>Sorensen</a:t>
            </a:r>
            <a:r>
              <a:rPr lang="es-MX" dirty="0" smtClean="0"/>
              <a:t> y </a:t>
            </a:r>
            <a:r>
              <a:rPr lang="es-MX" dirty="0" err="1" smtClean="0"/>
              <a:t>Jacard</a:t>
            </a:r>
            <a:r>
              <a:rPr lang="es-MX" dirty="0" smtClean="0"/>
              <a:t> (datos en escala nominal)</a:t>
            </a:r>
          </a:p>
          <a:p>
            <a:pPr lvl="1"/>
            <a:r>
              <a:rPr lang="es-MX" dirty="0" smtClean="0"/>
              <a:t>Algunas otras utilizadas son la de Manhattan, la de </a:t>
            </a:r>
            <a:r>
              <a:rPr lang="es-MX" dirty="0" err="1" smtClean="0"/>
              <a:t>Chebyshev</a:t>
            </a:r>
            <a:r>
              <a:rPr lang="es-MX" dirty="0" smtClean="0"/>
              <a:t>, la de </a:t>
            </a:r>
            <a:r>
              <a:rPr lang="es-MX" dirty="0" err="1" smtClean="0"/>
              <a:t>Minkowsi</a:t>
            </a:r>
            <a:r>
              <a:rPr lang="es-MX" dirty="0"/>
              <a:t> </a:t>
            </a:r>
            <a:r>
              <a:rPr lang="es-MX" dirty="0" smtClean="0"/>
              <a:t>(www.uv.es </a:t>
            </a:r>
            <a:r>
              <a:rPr lang="es-MX" dirty="0"/>
              <a:t>› </a:t>
            </a:r>
            <a:r>
              <a:rPr lang="es-MX" dirty="0" err="1"/>
              <a:t>ceaces</a:t>
            </a:r>
            <a:r>
              <a:rPr lang="es-MX" dirty="0"/>
              <a:t> › </a:t>
            </a:r>
            <a:r>
              <a:rPr lang="es-MX" dirty="0" err="1"/>
              <a:t>multivari</a:t>
            </a:r>
            <a:r>
              <a:rPr lang="es-MX" dirty="0"/>
              <a:t> › </a:t>
            </a:r>
            <a:r>
              <a:rPr lang="es-MX" dirty="0" err="1"/>
              <a:t>cluster</a:t>
            </a:r>
            <a:r>
              <a:rPr lang="es-MX" dirty="0"/>
              <a:t> › </a:t>
            </a:r>
            <a:r>
              <a:rPr lang="es-MX" dirty="0" smtClean="0"/>
              <a:t>CLUSTER2)</a:t>
            </a:r>
            <a:endParaRPr lang="es-MX" dirty="0"/>
          </a:p>
          <a:p>
            <a:pPr lvl="1"/>
            <a:endParaRPr lang="es-MX" dirty="0"/>
          </a:p>
        </p:txBody>
      </p:sp>
    </p:spTree>
    <p:extLst>
      <p:ext uri="{BB962C8B-B14F-4D97-AF65-F5344CB8AC3E}">
        <p14:creationId xmlns:p14="http://schemas.microsoft.com/office/powerpoint/2010/main" val="392324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Métodos jerárquicos</a:t>
            </a:r>
            <a:endParaRPr lang="es-MX" dirty="0"/>
          </a:p>
        </p:txBody>
      </p:sp>
      <p:sp>
        <p:nvSpPr>
          <p:cNvPr id="3" name="Marcador de contenido 2"/>
          <p:cNvSpPr>
            <a:spLocks noGrp="1"/>
          </p:cNvSpPr>
          <p:nvPr>
            <p:ph idx="1"/>
          </p:nvPr>
        </p:nvSpPr>
        <p:spPr/>
        <p:txBody>
          <a:bodyPr/>
          <a:lstStyle/>
          <a:p>
            <a:r>
              <a:rPr lang="es-MX" dirty="0" err="1" smtClean="0"/>
              <a:t>Aglomerativos</a:t>
            </a:r>
            <a:r>
              <a:rPr lang="es-MX" dirty="0" smtClean="0"/>
              <a:t>: se inicia con todos los objetos formando grupos individuales y se comienzan a fusionar acorde a las distancias para finalmente formar un solo grupo. Este es el método más utilizado y reportado.</a:t>
            </a:r>
          </a:p>
          <a:p>
            <a:r>
              <a:rPr lang="es-MX" dirty="0" smtClean="0"/>
              <a:t>Divisivos: Se inicia con un solo grupo que se va partiendo en pasos sucesivos acorde a sus distancias.</a:t>
            </a:r>
          </a:p>
          <a:p>
            <a:r>
              <a:rPr lang="es-MX" dirty="0" smtClean="0"/>
              <a:t>Tanto PAST como JMP SPSS etc.. Utilizan básicamente métodos </a:t>
            </a:r>
            <a:r>
              <a:rPr lang="es-MX" dirty="0" err="1" smtClean="0"/>
              <a:t>aglomerativos</a:t>
            </a:r>
            <a:r>
              <a:rPr lang="es-MX" dirty="0" smtClean="0"/>
              <a:t>.</a:t>
            </a:r>
          </a:p>
          <a:p>
            <a:endParaRPr lang="es-MX" dirty="0"/>
          </a:p>
        </p:txBody>
      </p:sp>
    </p:spTree>
    <p:extLst>
      <p:ext uri="{BB962C8B-B14F-4D97-AF65-F5344CB8AC3E}">
        <p14:creationId xmlns:p14="http://schemas.microsoft.com/office/powerpoint/2010/main" val="136788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Esquema básico </a:t>
            </a:r>
            <a:r>
              <a:rPr lang="es-MX" dirty="0" err="1" smtClean="0"/>
              <a:t>aglomerativo</a:t>
            </a:r>
            <a:endParaRPr lang="es-MX" dirty="0"/>
          </a:p>
        </p:txBody>
      </p:sp>
      <p:sp>
        <p:nvSpPr>
          <p:cNvPr id="4" name="Marcador de contenido 3"/>
          <p:cNvSpPr>
            <a:spLocks noGrp="1"/>
          </p:cNvSpPr>
          <p:nvPr>
            <p:ph sz="half" idx="1"/>
          </p:nvPr>
        </p:nvSpPr>
        <p:spPr/>
        <p:txBody>
          <a:bodyPr>
            <a:normAutofit fontScale="92500" lnSpcReduction="10000"/>
          </a:bodyPr>
          <a:lstStyle/>
          <a:p>
            <a:r>
              <a:rPr lang="es-MX" dirty="0" smtClean="0"/>
              <a:t>Se inicia siempre con una matriz de distancias de los grupos a clasificarse. Ejemplo pág. 127</a:t>
            </a:r>
          </a:p>
          <a:p>
            <a:r>
              <a:rPr lang="es-MX" dirty="0" smtClean="0"/>
              <a:t>Siempre se inicia agrupando los objetos con distancia mínima.</a:t>
            </a:r>
            <a:endParaRPr lang="es-MX" dirty="0"/>
          </a:p>
          <a:p>
            <a:r>
              <a:rPr lang="es-MX" dirty="0" smtClean="0"/>
              <a:t>Posteriormente se van agrupando en las distancias mínimas en pares, al aparecer  un par contra un objeto solo los métodos son diversos (al más cercano, al más lejano, al centro, método de Ward, etc..)</a:t>
            </a:r>
            <a:endParaRPr lang="es-MX" dirty="0"/>
          </a:p>
        </p:txBody>
      </p:sp>
      <p:pic>
        <p:nvPicPr>
          <p:cNvPr id="6" name="Marcador de contenido 5"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2206" y="1825625"/>
            <a:ext cx="3799282" cy="2623655"/>
          </a:xfrm>
        </p:spPr>
      </p:pic>
      <p:cxnSp>
        <p:nvCxnSpPr>
          <p:cNvPr id="8" name="Conector recto de flecha 7"/>
          <p:cNvCxnSpPr/>
          <p:nvPr/>
        </p:nvCxnSpPr>
        <p:spPr>
          <a:xfrm flipV="1">
            <a:off x="5802489" y="3025422"/>
            <a:ext cx="2404533"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19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393" y="11171"/>
            <a:ext cx="6742547" cy="1325563"/>
          </a:xfrm>
        </p:spPr>
        <p:txBody>
          <a:bodyPr/>
          <a:lstStyle/>
          <a:p>
            <a:r>
              <a:rPr lang="es-MX" dirty="0" smtClean="0"/>
              <a:t>CLUSTER vecino más cercano</a:t>
            </a:r>
            <a:endParaRPr lang="es-MX" dirty="0"/>
          </a:p>
        </p:txBody>
      </p:sp>
      <p:sp>
        <p:nvSpPr>
          <p:cNvPr id="3" name="Marcador de contenido 2"/>
          <p:cNvSpPr>
            <a:spLocks noGrp="1"/>
          </p:cNvSpPr>
          <p:nvPr>
            <p:ph sz="half" idx="1"/>
          </p:nvPr>
        </p:nvSpPr>
        <p:spPr>
          <a:xfrm>
            <a:off x="440267" y="1083733"/>
            <a:ext cx="6444673" cy="5093230"/>
          </a:xfrm>
        </p:spPr>
        <p:txBody>
          <a:bodyPr/>
          <a:lstStyle/>
          <a:p>
            <a:r>
              <a:rPr lang="es-MX" dirty="0" smtClean="0"/>
              <a:t>Si agrupamos al vecino más cercano con la matriz anterior quedaría:</a:t>
            </a:r>
          </a:p>
          <a:p>
            <a:r>
              <a:rPr lang="es-MX" dirty="0" smtClean="0"/>
              <a:t>Primero se seleccionan los más cercanos</a:t>
            </a:r>
          </a:p>
          <a:p>
            <a:r>
              <a:rPr lang="es-MX" dirty="0" smtClean="0"/>
              <a:t>Cuando se agrupa un par de objetos con un tercero se toma la distancia mínima </a:t>
            </a:r>
          </a:p>
          <a:p>
            <a:endParaRPr lang="es-MX" dirty="0"/>
          </a:p>
          <a:p>
            <a:r>
              <a:rPr lang="es-MX" dirty="0" smtClean="0"/>
              <a:t>El </a:t>
            </a:r>
            <a:r>
              <a:rPr lang="es-MX" dirty="0" err="1" smtClean="0"/>
              <a:t>dendrograma</a:t>
            </a:r>
            <a:r>
              <a:rPr lang="es-MX" dirty="0" smtClean="0"/>
              <a:t> sería para este caso:</a:t>
            </a:r>
            <a:endParaRPr lang="es-MX" dirty="0"/>
          </a:p>
        </p:txBody>
      </p:sp>
      <p:pic>
        <p:nvPicPr>
          <p:cNvPr id="5"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80747" y="2790401"/>
            <a:ext cx="3234008" cy="1907032"/>
          </a:xfr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747" y="144245"/>
            <a:ext cx="2841979" cy="1944199"/>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653" y="4522493"/>
            <a:ext cx="3639058" cy="2257740"/>
          </a:xfrm>
          <a:prstGeom prst="rect">
            <a:avLst/>
          </a:prstGeom>
        </p:spPr>
      </p:pic>
      <p:cxnSp>
        <p:nvCxnSpPr>
          <p:cNvPr id="9" name="Conector recto de flecha 8"/>
          <p:cNvCxnSpPr/>
          <p:nvPr/>
        </p:nvCxnSpPr>
        <p:spPr>
          <a:xfrm>
            <a:off x="6338070" y="1650774"/>
            <a:ext cx="1812508" cy="972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618049" y="2334334"/>
            <a:ext cx="1080973" cy="150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618049" y="3267085"/>
            <a:ext cx="1038578" cy="1056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1629260" y="4323213"/>
            <a:ext cx="722489" cy="36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20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Cluster</a:t>
            </a:r>
            <a:r>
              <a:rPr lang="es-MX" dirty="0" smtClean="0"/>
              <a:t> vecino más lejano</a:t>
            </a:r>
            <a:endParaRPr lang="es-MX" dirty="0"/>
          </a:p>
        </p:txBody>
      </p:sp>
      <p:sp>
        <p:nvSpPr>
          <p:cNvPr id="3" name="Marcador de contenido 2"/>
          <p:cNvSpPr>
            <a:spLocks noGrp="1"/>
          </p:cNvSpPr>
          <p:nvPr>
            <p:ph sz="half" idx="1"/>
          </p:nvPr>
        </p:nvSpPr>
        <p:spPr/>
        <p:txBody>
          <a:bodyPr/>
          <a:lstStyle/>
          <a:p>
            <a:r>
              <a:rPr lang="es-MX" dirty="0" smtClean="0"/>
              <a:t>El procedimiento inicial es el mismo con distancias mínimas entre pares.</a:t>
            </a:r>
          </a:p>
          <a:p>
            <a:r>
              <a:rPr lang="es-MX" dirty="0" smtClean="0"/>
              <a:t>Al fusionar un par contra un objeto (o más de tres objetos) se toma la distancia máxima del par al objeto.</a:t>
            </a:r>
          </a:p>
          <a:p>
            <a:r>
              <a:rPr lang="es-MX" dirty="0" smtClean="0"/>
              <a:t>El </a:t>
            </a:r>
            <a:r>
              <a:rPr lang="es-MX" dirty="0" err="1" smtClean="0"/>
              <a:t>dendrograma</a:t>
            </a:r>
            <a:r>
              <a:rPr lang="es-MX" dirty="0" smtClean="0"/>
              <a:t> quedaría:</a:t>
            </a:r>
            <a:endParaRPr lang="es-MX" dirty="0"/>
          </a:p>
        </p:txBody>
      </p:sp>
      <p:pic>
        <p:nvPicPr>
          <p:cNvPr id="7" name="Marcador de contenido 4" descr="Recorte de pantall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1227" y="1298336"/>
            <a:ext cx="3610479" cy="2353003"/>
          </a:xfrm>
        </p:spPr>
      </p:pic>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125" y="3800460"/>
            <a:ext cx="3181794" cy="2734057"/>
          </a:xfrm>
          <a:prstGeom prst="rect">
            <a:avLst/>
          </a:prstGeom>
        </p:spPr>
      </p:pic>
      <p:cxnSp>
        <p:nvCxnSpPr>
          <p:cNvPr id="10" name="Conector recto de flecha 9"/>
          <p:cNvCxnSpPr>
            <a:endCxn id="7" idx="1"/>
          </p:cNvCxnSpPr>
          <p:nvPr/>
        </p:nvCxnSpPr>
        <p:spPr>
          <a:xfrm>
            <a:off x="5768622" y="2348089"/>
            <a:ext cx="1832605" cy="12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6163733" y="3070578"/>
            <a:ext cx="1437494" cy="729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5136444" y="5068711"/>
            <a:ext cx="1749778" cy="79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32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Cluster</a:t>
            </a:r>
            <a:r>
              <a:rPr lang="es-MX" dirty="0" smtClean="0"/>
              <a:t> al promedio (UPGMA)</a:t>
            </a:r>
            <a:endParaRPr lang="es-MX" dirty="0"/>
          </a:p>
        </p:txBody>
      </p:sp>
      <p:sp>
        <p:nvSpPr>
          <p:cNvPr id="3" name="Marcador de contenido 2"/>
          <p:cNvSpPr>
            <a:spLocks noGrp="1"/>
          </p:cNvSpPr>
          <p:nvPr>
            <p:ph sz="half" idx="1"/>
          </p:nvPr>
        </p:nvSpPr>
        <p:spPr/>
        <p:txBody>
          <a:bodyPr/>
          <a:lstStyle/>
          <a:p>
            <a:r>
              <a:rPr lang="es-MX" dirty="0" smtClean="0"/>
              <a:t>El procedimiento inicial es el mismo, pero al fusionar más de dos grupos se utiliza el promedio de las distancias.</a:t>
            </a:r>
          </a:p>
          <a:p>
            <a:endParaRPr lang="es-MX" dirty="0"/>
          </a:p>
          <a:p>
            <a:r>
              <a:rPr lang="es-MX" dirty="0" smtClean="0"/>
              <a:t>EL </a:t>
            </a:r>
            <a:r>
              <a:rPr lang="es-MX" dirty="0" err="1" smtClean="0"/>
              <a:t>dendrograma</a:t>
            </a:r>
            <a:r>
              <a:rPr lang="es-MX" dirty="0" smtClean="0"/>
              <a:t> resultante sería:</a:t>
            </a:r>
            <a:endParaRPr lang="es-MX" dirty="0"/>
          </a:p>
        </p:txBody>
      </p:sp>
      <p:pic>
        <p:nvPicPr>
          <p:cNvPr id="6" name="Marcador de contenido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842" y="1399917"/>
            <a:ext cx="3953427" cy="2448267"/>
          </a:xfrm>
          <a:prstGeom prst="rect">
            <a:avLst/>
          </a:prstGeom>
        </p:spPr>
      </p:pic>
      <p:pic>
        <p:nvPicPr>
          <p:cNvPr id="8" name="Marcador de contenido 7" descr="Recorte de pantall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77627" y="4279295"/>
            <a:ext cx="3277057" cy="2333951"/>
          </a:xfrm>
        </p:spPr>
      </p:pic>
      <p:cxnSp>
        <p:nvCxnSpPr>
          <p:cNvPr id="10" name="Conector recto de flecha 9"/>
          <p:cNvCxnSpPr/>
          <p:nvPr/>
        </p:nvCxnSpPr>
        <p:spPr>
          <a:xfrm flipV="1">
            <a:off x="4267200" y="3206044"/>
            <a:ext cx="2970642"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725333" y="3330222"/>
            <a:ext cx="3420534" cy="146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5384800" y="4447822"/>
            <a:ext cx="1941689" cy="88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3011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851</Words>
  <Application>Microsoft Office PowerPoint</Application>
  <PresentationFormat>Panorámica</PresentationFormat>
  <Paragraphs>75</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Times New Roman</vt:lpstr>
      <vt:lpstr>Tema de Office</vt:lpstr>
      <vt:lpstr>Análisis de Cluster o Conglomerados</vt:lpstr>
      <vt:lpstr>Análisis de Cluster (A.C.)</vt:lpstr>
      <vt:lpstr>Clusters: Esquema de agrupamiento y criterios de similitud</vt:lpstr>
      <vt:lpstr>Cluster: Distancias</vt:lpstr>
      <vt:lpstr>Métodos jerárquicos</vt:lpstr>
      <vt:lpstr>Esquema básico aglomerativo</vt:lpstr>
      <vt:lpstr>CLUSTER vecino más cercano</vt:lpstr>
      <vt:lpstr>Cluster vecino más lejano</vt:lpstr>
      <vt:lpstr>Cluster al promedio (UPGMA)</vt:lpstr>
      <vt:lpstr>Métodos aglomerativos en past</vt:lpstr>
      <vt:lpstr>Posibles problemas en el A.Cluster</vt:lpstr>
      <vt:lpstr>CLUSTER jerárquico en PAST</vt:lpstr>
      <vt:lpstr>Custers en PAST</vt:lpstr>
      <vt:lpstr>CLUSTER en PAST</vt:lpstr>
      <vt:lpstr>Notas sobre Clusters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 Cluster o Conglomerados</dc:title>
  <dc:creator>524421492584</dc:creator>
  <cp:lastModifiedBy>524421492584</cp:lastModifiedBy>
  <cp:revision>18</cp:revision>
  <dcterms:created xsi:type="dcterms:W3CDTF">2020-05-20T03:48:52Z</dcterms:created>
  <dcterms:modified xsi:type="dcterms:W3CDTF">2020-05-22T02:01:19Z</dcterms:modified>
</cp:coreProperties>
</file>