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69" r:id="rId23"/>
    <p:sldId id="274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15"/>
    <p:restoredTop sz="91531"/>
  </p:normalViewPr>
  <p:slideViewPr>
    <p:cSldViewPr snapToGrid="0" snapToObjects="1">
      <p:cViewPr varScale="1">
        <p:scale>
          <a:sx n="78" d="100"/>
          <a:sy n="78" d="100"/>
        </p:scale>
        <p:origin x="18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EA35D-13BB-EC41-A15A-285524B35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F962AB-E8EB-9540-8B63-754737910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FD9306-3720-B646-99B3-298C3490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CB50BC-5F2B-744B-9F4F-E778EDF5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ABC2B-903B-DC4C-9505-F6332302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24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F169-89C4-CD42-A83E-3E6DA331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BA3FE2-BC30-1941-A5E8-DCCD7C5DF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764F0-5D16-A444-8E5D-11FB630D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4750C-BFC7-9044-A406-68524129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A08B71-BB25-B746-B6B4-88E1C22A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109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70FB95-DE5E-B949-9798-D658C224F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C5C57A-E7C1-514B-AEC5-A2EB08086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63391-4CFF-E548-B831-FDC6253C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B203D-7C70-A24B-86FC-E0E9B846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2CA4B-5827-1E42-B563-199A1651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017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BF46C-C47A-4A47-A83B-1EF6A76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A4B2D-4F19-6646-837C-494637C74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FB8B22-9C51-6C49-91FA-297F87EF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63DAAF-A6C5-4746-8027-D243F423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640136-6C76-7847-9A47-E0C53253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00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B1771-A615-CB48-85F5-B624FCBC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1A2270-D99D-BD49-9600-7F05E8046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34FB0-C5C4-D946-B6DE-D064AD97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DA469-9C7B-B443-B60A-637174DC7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720D3E-3C8B-A849-AD7D-F4D3299D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217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A38F9-1EC6-3A41-869A-F0DAEFEA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F3665F-3445-7840-BB85-305D3BC21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7DCAA5-DC66-F14B-87D1-E0DE3758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206A6F-AE0E-6E40-8E18-13B797A5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919871-5E34-7649-B4DA-B7448948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8CE479-CD55-7E49-B1C2-3AF3B83B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16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2A217-EB49-D044-9E06-23CA8DDE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85964-A397-184F-8422-7EAC265CF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34AFB2-043C-7344-BABD-EB418FCF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99AEF4-7CC1-164C-9DCF-3C65353E6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46CCAD-4098-1A4F-A04C-630CBDE19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60E7939-52D7-7B48-B2CB-2B0372D9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216225-40C0-0442-BE3D-C5B48CD9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C8B441-F36D-5048-98A6-2D4D471C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582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F472A-79CF-2043-BF5D-AC548D2E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701B84-2BF2-A248-A921-E276CE8F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B26188-9311-E94C-BB5A-27421AFD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3C2B4F-A19F-6849-8903-1149B2C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137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6984C8-7ACA-D84E-846F-D8B6FBAD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B35BF4-6954-344C-8651-CCC57A49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CDB63D-F5D6-AA48-8F64-4941C7BB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416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070A4-07AD-A541-9AF1-6DB9BB3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C0B0E-B14E-ED4A-AD13-047BD9D5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ECCE51-7CF4-9542-A5D0-F4C941F3D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42CA63-7634-8F4C-AB56-20F76C28F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04C04-290C-0E41-99E6-8E587480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C8686B-24B1-ED4B-88B1-7FB6AB5C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79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AA354-9142-5B48-88B6-16B67F01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BEA4D3-5138-4D4F-B193-6D002FD9C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7D8654-98F5-FA4C-B306-5B990084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D82BE-0092-9F4F-A34E-D7EAD56F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A28A63-83FD-0A49-B9A7-4ABDB147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291717-6602-814A-8EF7-1C5758EF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453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B4668B5-8BBB-9346-9860-C177FC8E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F0A70F-084C-5941-A6E0-4A457E32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9D3F0C-C0E1-BA48-A55F-EAC40C0AC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7394-D902-334D-910C-4EB58D5CAC38}" type="datetimeFigureOut">
              <a:rPr lang="es-ES_tradnl" smtClean="0"/>
              <a:t>3/9/20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6C00F0-C7A3-C94B-A2E9-B4BFFA0ED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CE1C6B-C228-B74D-8E34-42761AE0F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797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EF53B-350E-334F-9CBF-B5EA60E36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6. Distancias multivariadas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2A88D1-400E-FB44-81F8-627C4C317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Dr. Humberto </a:t>
            </a:r>
            <a:r>
              <a:rPr lang="es-ES_tradnl" dirty="0" err="1"/>
              <a:t>Suzán</a:t>
            </a:r>
            <a:r>
              <a:rPr lang="es-ES_tradnl" dirty="0"/>
              <a:t> </a:t>
            </a:r>
            <a:r>
              <a:rPr lang="es-ES_tradnl" dirty="0" err="1"/>
              <a:t>Azpiri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17327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F6F9A-E2F7-6D4B-8000-BEF2A976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Algunas medidas derivadas de la euclidiana presentes en </a:t>
            </a:r>
            <a:r>
              <a:rPr lang="es-ES_tradnl" dirty="0" err="1"/>
              <a:t>Past</a:t>
            </a:r>
            <a:r>
              <a:rPr lang="es-ES_tradnl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2DBE66-4320-294C-975C-CF479E1DCA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 err="1"/>
              <a:t>Gower</a:t>
            </a:r>
            <a:r>
              <a:rPr lang="es-ES_tradnl" dirty="0"/>
              <a:t>: promedio de diferencias en variables</a:t>
            </a:r>
          </a:p>
          <a:p>
            <a:endParaRPr lang="es-ES_tradnl" dirty="0"/>
          </a:p>
          <a:p>
            <a:r>
              <a:rPr lang="es-ES_tradnl" dirty="0"/>
              <a:t>Manhattan: Suma de diferencias entre las variables.</a:t>
            </a:r>
          </a:p>
          <a:p>
            <a:endParaRPr lang="es-ES_tradnl" dirty="0"/>
          </a:p>
          <a:p>
            <a:r>
              <a:rPr lang="es-ES_tradnl" dirty="0" err="1"/>
              <a:t>Chord</a:t>
            </a:r>
            <a:r>
              <a:rPr lang="es-ES_tradnl" dirty="0"/>
              <a:t>: Distancia euclidiana entre vectores normalizados (similar a la euclidiana estandarizada</a:t>
            </a:r>
          </a:p>
          <a:p>
            <a:endParaRPr lang="es-ES_tradn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F3741A2-BE50-C34C-A36A-BBB02E8261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5954" y="1852002"/>
            <a:ext cx="2844800" cy="8255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09489E-6B5D-604E-973D-E88E5792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54" y="3048855"/>
            <a:ext cx="2326409" cy="825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C17F92-465E-154C-87B3-6CDD8461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954" y="4448419"/>
            <a:ext cx="32512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56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77F5289-A699-2B45-8CC1-B9376984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entre poblaciones y puntos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5">
                <a:extLst>
                  <a:ext uri="{FF2B5EF4-FFF2-40B4-BE49-F238E27FC236}">
                    <a16:creationId xmlns:a16="http://schemas.microsoft.com/office/drawing/2014/main" id="{03877073-4E6F-E84A-AB60-D785046BED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Se han propuesto varias medidas de distancias multivariadas entre poblaciones o muestras cuando se tienen datos de sus medias, varianzas y covarianzas o correlaciones.</a:t>
                </a:r>
              </a:p>
              <a:p>
                <a:r>
                  <a:rPr lang="es-ES_tradnl" dirty="0"/>
                  <a:t>Una distancia muy simple es la de </a:t>
                </a:r>
                <a:r>
                  <a:rPr lang="es-ES_tradnl" dirty="0" err="1"/>
                  <a:t>Penrose</a:t>
                </a:r>
                <a:r>
                  <a:rPr lang="es-ES_tradnl" dirty="0"/>
                  <a:t> para “p” variables:            X</a:t>
                </a:r>
                <a:r>
                  <a:rPr lang="es-ES_tradnl" baseline="-25000" dirty="0"/>
                  <a:t>1 </a:t>
                </a:r>
                <a:r>
                  <a:rPr lang="es-ES_tradnl" dirty="0"/>
                  <a:t>,X</a:t>
                </a:r>
                <a:r>
                  <a:rPr lang="es-ES_tradnl" baseline="-25000" dirty="0"/>
                  <a:t>2</a:t>
                </a:r>
                <a:r>
                  <a:rPr lang="es-ES_tradnl" dirty="0"/>
                  <a:t>,X</a:t>
                </a:r>
                <a:r>
                  <a:rPr lang="es-ES_tradnl" baseline="-25000" dirty="0"/>
                  <a:t>3</a:t>
                </a:r>
                <a:r>
                  <a:rPr lang="es-ES_tradnl" dirty="0"/>
                  <a:t>…</a:t>
                </a:r>
                <a:r>
                  <a:rPr lang="es-ES_tradnl" dirty="0" err="1"/>
                  <a:t>X</a:t>
                </a:r>
                <a:r>
                  <a:rPr lang="es-ES_tradnl" baseline="-25000" dirty="0" err="1"/>
                  <a:t>p</a:t>
                </a:r>
                <a:r>
                  <a:rPr lang="es-ES_tradnl" baseline="-25000" dirty="0"/>
                  <a:t> </a:t>
                </a:r>
                <a:r>
                  <a:rPr lang="es-ES_tradnl" dirty="0"/>
                  <a:t> donde la media de la variable </a:t>
                </a:r>
                <a:r>
                  <a:rPr lang="es-ES_tradnl" dirty="0" err="1"/>
                  <a:t>X</a:t>
                </a:r>
                <a:r>
                  <a:rPr lang="es-ES_tradnl" baseline="-25000" dirty="0" err="1"/>
                  <a:t>k</a:t>
                </a:r>
                <a:r>
                  <a:rPr lang="es-ES_tradnl" baseline="-25000" dirty="0"/>
                  <a:t> </a:t>
                </a:r>
                <a:r>
                  <a:rPr lang="es-ES_tradnl" dirty="0"/>
                  <a:t> para la </a:t>
                </a:r>
                <a:r>
                  <a:rPr lang="es-ES_tradnl" i="1" dirty="0"/>
                  <a:t>i-</a:t>
                </a:r>
                <a:r>
                  <a:rPr lang="es-ES_tradnl" i="1" dirty="0" err="1"/>
                  <a:t>esima</a:t>
                </a:r>
                <a:r>
                  <a:rPr lang="es-ES_tradnl" dirty="0"/>
                  <a:t> población es </a:t>
                </a:r>
                <a14:m>
                  <m:oMath xmlns:m="http://schemas.openxmlformats.org/officeDocument/2006/math">
                    <m:r>
                      <a:rPr lang="es-ES_trad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s-E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𝑘𝑖</m:t>
                    </m:r>
                  </m:oMath>
                </a14:m>
                <a:r>
                  <a:rPr lang="es-ES_tradnl" baseline="-25000" dirty="0"/>
                  <a:t> </a:t>
                </a:r>
                <a:r>
                  <a:rPr lang="es-ES_tradnl" dirty="0"/>
                  <a:t>y su varianza es </a:t>
                </a:r>
                <a:r>
                  <a:rPr lang="es-ES_tradnl" dirty="0" err="1"/>
                  <a:t>V</a:t>
                </a:r>
                <a:r>
                  <a:rPr lang="es-ES_tradnl" baseline="-25000" dirty="0" err="1"/>
                  <a:t>k</a:t>
                </a:r>
                <a:r>
                  <a:rPr lang="es-ES_tradnl" dirty="0"/>
                  <a:t>, siendo la distancia entre las poblaciones </a:t>
                </a:r>
                <a:r>
                  <a:rPr lang="es-ES_tradnl" i="1" dirty="0"/>
                  <a:t>i </a:t>
                </a:r>
                <a:r>
                  <a:rPr lang="es-ES_tradnl" dirty="0"/>
                  <a:t>y </a:t>
                </a:r>
                <a:r>
                  <a:rPr lang="es-ES_tradnl" i="1" dirty="0"/>
                  <a:t>j </a:t>
                </a:r>
                <a:r>
                  <a:rPr lang="es-ES_tradnl" dirty="0"/>
                  <a:t>:</a:t>
                </a:r>
              </a:p>
              <a:p>
                <a:endParaRPr lang="es-ES_tradnl" baseline="-25000" dirty="0"/>
              </a:p>
              <a:p>
                <a:endParaRPr lang="es-ES_tradnl" baseline="-25000" dirty="0"/>
              </a:p>
              <a:p>
                <a:r>
                  <a:rPr lang="es-ES_tradnl" baseline="-25000" dirty="0"/>
                  <a:t>Esta distancia no está disponible en PAST</a:t>
                </a:r>
              </a:p>
            </p:txBody>
          </p:sp>
        </mc:Choice>
        <mc:Fallback xmlns="">
          <p:sp>
            <p:nvSpPr>
              <p:cNvPr id="6" name="Marcador de contenido 5">
                <a:extLst>
                  <a:ext uri="{FF2B5EF4-FFF2-40B4-BE49-F238E27FC236}">
                    <a16:creationId xmlns:a16="http://schemas.microsoft.com/office/drawing/2014/main" id="{03877073-4E6F-E84A-AB60-D785046BED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7" t="-233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D7A13013-2605-4E49-8954-7E1296BA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042" y="4326357"/>
            <a:ext cx="3209206" cy="11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40246-96CF-0A46-90ED-7407A449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 de </a:t>
            </a:r>
            <a:r>
              <a:rPr lang="es-ES_tradnl" dirty="0" err="1"/>
              <a:t>Mahalanobis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D679B46A-6DE0-8F45-971D-B1E640A3AA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8383"/>
                <a:ext cx="10515600" cy="5014491"/>
              </a:xfrm>
            </p:spPr>
            <p:txBody>
              <a:bodyPr>
                <a:normAutofit/>
              </a:bodyPr>
              <a:lstStyle/>
              <a:p>
                <a:r>
                  <a:rPr lang="es-ES_tradnl" dirty="0"/>
                  <a:t>La distancia de </a:t>
                </a:r>
                <a:r>
                  <a:rPr lang="es-ES_tradnl" dirty="0" err="1"/>
                  <a:t>Penrose</a:t>
                </a:r>
                <a:r>
                  <a:rPr lang="es-ES_tradnl" dirty="0"/>
                  <a:t> no toma en cuenta las correlaciones entre las variables.</a:t>
                </a:r>
              </a:p>
              <a:p>
                <a:r>
                  <a:rPr lang="es-ES_tradnl" dirty="0"/>
                  <a:t>Una distancia muy utilizada que toma en cuenta matrices de covarianzas o correlaciones es la de </a:t>
                </a:r>
                <a:r>
                  <a:rPr lang="es-ES_tradnl" dirty="0" err="1"/>
                  <a:t>Mahalanobis</a:t>
                </a:r>
                <a:r>
                  <a:rPr lang="es-ES_tradnl" dirty="0"/>
                  <a:t>:</a:t>
                </a:r>
              </a:p>
              <a:p>
                <a:endParaRPr lang="es-ES_tradnl" dirty="0"/>
              </a:p>
              <a:p>
                <a:endParaRPr lang="es-ES_tradnl" dirty="0"/>
              </a:p>
              <a:p>
                <a:r>
                  <a:rPr lang="es-ES_tradnl" dirty="0"/>
                  <a:t>Donde </a:t>
                </a:r>
                <a14:m>
                  <m:oMath xmlns:m="http://schemas.openxmlformats.org/officeDocument/2006/math">
                    <m:r>
                      <a:rPr lang="es-ES_trad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s-ES_tradnl" baseline="-25000" dirty="0"/>
                  <a:t>i</a:t>
                </a:r>
                <a:r>
                  <a:rPr lang="es-ES_tradnl" dirty="0"/>
                  <a:t> es el vector de medias para la </a:t>
                </a:r>
                <a:r>
                  <a:rPr lang="es-ES_tradnl" i="1" dirty="0"/>
                  <a:t>i-</a:t>
                </a:r>
                <a:r>
                  <a:rPr lang="es-ES_tradnl" i="1" dirty="0" err="1"/>
                  <a:t>esima</a:t>
                </a:r>
                <a:r>
                  <a:rPr lang="es-ES_tradnl" dirty="0"/>
                  <a:t>  población, y “</a:t>
                </a:r>
                <a:r>
                  <a:rPr lang="es-ES_tradnl" b="1" dirty="0"/>
                  <a:t>V” </a:t>
                </a:r>
                <a:r>
                  <a:rPr lang="es-ES_tradnl" dirty="0"/>
                  <a:t>es la matriz de covarianzas poblacional, la cuál se asume como igual en todas las poblaciones medidas (equivalente a </a:t>
                </a:r>
                <a:r>
                  <a:rPr lang="es-ES_tradnl" dirty="0" err="1"/>
                  <a:t>homocedasticidad</a:t>
                </a:r>
                <a:r>
                  <a:rPr lang="es-ES_tradnl" dirty="0"/>
                  <a:t>).</a:t>
                </a:r>
              </a:p>
              <a:p>
                <a:r>
                  <a:rPr lang="es-ES_tradnl" dirty="0"/>
                  <a:t>Esta distancia está disponible en </a:t>
                </a:r>
                <a:r>
                  <a:rPr lang="es-ES_tradnl" dirty="0" err="1"/>
                  <a:t>Past</a:t>
                </a:r>
                <a:r>
                  <a:rPr lang="es-ES_tradnl" dirty="0"/>
                  <a:t>.</a:t>
                </a:r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D679B46A-6DE0-8F45-971D-B1E640A3AA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8383"/>
                <a:ext cx="10515600" cy="5014491"/>
              </a:xfrm>
              <a:blipFill>
                <a:blip r:embed="rId2"/>
                <a:stretch>
                  <a:fillRect l="-1087" t="-2025" r="-96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6FBA553D-EBAE-A248-AE1A-640922792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0" y="3195055"/>
            <a:ext cx="44831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4A5A7-8694-204E-9A47-477ABA855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 de </a:t>
            </a:r>
            <a:r>
              <a:rPr lang="es-ES_tradnl" dirty="0" err="1"/>
              <a:t>Mahalanobis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6A0E1-9B96-224F-BF58-7B94C7C38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Esta distancia puede verse en forma cuadrática: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Dando como resultado un escalar que indica el valor de la distancia.</a:t>
            </a:r>
          </a:p>
          <a:p>
            <a:r>
              <a:rPr lang="es-ES_tradnl" dirty="0"/>
              <a:t>Una distancia similar disponible en </a:t>
            </a:r>
            <a:r>
              <a:rPr lang="es-ES_tradnl" dirty="0" err="1"/>
              <a:t>Past</a:t>
            </a:r>
            <a:r>
              <a:rPr lang="es-ES_tradnl" dirty="0"/>
              <a:t> es la de correlaciones: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46DC43-8E64-3044-9FFE-7D98ED53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11" y="2476500"/>
            <a:ext cx="3479800" cy="952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DED567B-3617-F949-B8CE-991416C84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4426744"/>
            <a:ext cx="58293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97D02-989D-8E48-AB78-20B1F7CD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Comparación de distancias de </a:t>
            </a:r>
            <a:r>
              <a:rPr lang="es-ES_tradnl" dirty="0" err="1"/>
              <a:t>Penrose</a:t>
            </a:r>
            <a:r>
              <a:rPr lang="es-ES_tradnl" dirty="0"/>
              <a:t> y </a:t>
            </a:r>
            <a:r>
              <a:rPr lang="es-ES_tradnl" dirty="0" err="1"/>
              <a:t>Mahalanobis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F10AD4-9C03-8E48-92AC-55B9C1677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Manly</a:t>
            </a:r>
            <a:r>
              <a:rPr lang="es-ES_tradnl" dirty="0"/>
              <a:t> (2005) compara resultados de ambas mediciones en pares de observaciones del archivo de cráneos: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32062E-D90D-EC4A-BCD3-AD2EB99A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3801">
            <a:off x="2834821" y="3022979"/>
            <a:ext cx="5264150" cy="36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02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94740-4054-9C43-AC46-AFBD9262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basadas en proporciones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F7051-0B44-974C-BDBA-074CD7D4A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algunas ocasiones se necesita trabajar con proporciones como es el caso de genética: tengo una muestra con k clases divididas en proporciones: p</a:t>
            </a:r>
            <a:r>
              <a:rPr lang="es-ES_tradnl" baseline="-25000" dirty="0"/>
              <a:t>1 </a:t>
            </a:r>
            <a:r>
              <a:rPr lang="es-ES_tradnl" dirty="0"/>
              <a:t>, p</a:t>
            </a:r>
            <a:r>
              <a:rPr lang="es-ES_tradnl" baseline="-25000" dirty="0"/>
              <a:t>2</a:t>
            </a:r>
            <a:r>
              <a:rPr lang="es-ES_tradnl" dirty="0"/>
              <a:t> ….</a:t>
            </a:r>
            <a:r>
              <a:rPr lang="es-ES_tradnl" dirty="0" err="1"/>
              <a:t>p</a:t>
            </a:r>
            <a:r>
              <a:rPr lang="es-ES_tradnl" baseline="-25000" dirty="0" err="1"/>
              <a:t>k</a:t>
            </a:r>
            <a:r>
              <a:rPr lang="es-ES_tradnl" dirty="0"/>
              <a:t> ; y una segunda muestra con q</a:t>
            </a:r>
            <a:r>
              <a:rPr lang="es-ES_tradnl" baseline="-25000" dirty="0"/>
              <a:t>1</a:t>
            </a:r>
            <a:r>
              <a:rPr lang="es-ES_tradnl" dirty="0"/>
              <a:t> , q</a:t>
            </a:r>
            <a:r>
              <a:rPr lang="es-ES_tradnl" baseline="-25000" dirty="0"/>
              <a:t>2</a:t>
            </a:r>
            <a:r>
              <a:rPr lang="es-ES_tradnl" dirty="0"/>
              <a:t>…</a:t>
            </a:r>
            <a:r>
              <a:rPr lang="es-ES_tradnl" dirty="0" err="1"/>
              <a:t>q</a:t>
            </a:r>
            <a:r>
              <a:rPr lang="es-ES_tradnl" baseline="-25000" dirty="0" err="1"/>
              <a:t>k</a:t>
            </a:r>
            <a:r>
              <a:rPr lang="es-ES_tradnl" dirty="0"/>
              <a:t> </a:t>
            </a:r>
          </a:p>
          <a:p>
            <a:r>
              <a:rPr lang="es-ES_tradnl" dirty="0"/>
              <a:t>Un índice posible de distancia es:</a:t>
            </a:r>
          </a:p>
          <a:p>
            <a:endParaRPr lang="es-ES_tradnl" dirty="0"/>
          </a:p>
          <a:p>
            <a:r>
              <a:rPr lang="es-ES_tradnl" dirty="0"/>
              <a:t>Otra posibilidad es: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Ambos índices varían entre 0  (similares) y 1 (totalmente diferentes).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B7FDA8-51F0-504D-AA20-BC43FD38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569" y="3187801"/>
            <a:ext cx="2171700" cy="850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0B6204-6493-6742-B522-0E9B4C4DE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482" y="4173638"/>
            <a:ext cx="39878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1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60D1A-2FEF-A048-AE48-3664A475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basadas en proporciones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83CCA4-E61A-124B-80A7-8A7DD2B8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Estos índices son similares a los de </a:t>
            </a:r>
            <a:r>
              <a:rPr lang="es-ES_tradnl" dirty="0" err="1"/>
              <a:t>sobrelapamiento</a:t>
            </a:r>
            <a:r>
              <a:rPr lang="es-ES_tradnl" dirty="0"/>
              <a:t> de nicho si se toma la </a:t>
            </a:r>
            <a:r>
              <a:rPr lang="es-ES_tradnl" dirty="0" err="1"/>
              <a:t>disimilaridad</a:t>
            </a:r>
            <a:r>
              <a:rPr lang="es-ES_tradnl" dirty="0"/>
              <a:t>:</a:t>
            </a:r>
          </a:p>
          <a:p>
            <a:endParaRPr lang="es-ES_tradnl" dirty="0"/>
          </a:p>
          <a:p>
            <a:r>
              <a:rPr lang="es-ES_tradnl" dirty="0"/>
              <a:t>Donde d</a:t>
            </a:r>
            <a:r>
              <a:rPr lang="es-ES_tradnl" baseline="-25000" dirty="0"/>
              <a:t>1</a:t>
            </a:r>
            <a:r>
              <a:rPr lang="es-ES_tradnl" dirty="0"/>
              <a:t>= 0 indicaría un uso totalmente diferenciado de recursos en ambas especies y d</a:t>
            </a:r>
            <a:r>
              <a:rPr lang="es-ES_tradnl" baseline="-25000" dirty="0"/>
              <a:t>1</a:t>
            </a:r>
            <a:r>
              <a:rPr lang="es-ES_tradnl" dirty="0"/>
              <a:t> = 1 indicaría un </a:t>
            </a:r>
            <a:r>
              <a:rPr lang="es-ES_tradnl" dirty="0" err="1"/>
              <a:t>sobrelapamiento</a:t>
            </a:r>
            <a:r>
              <a:rPr lang="es-ES_tradnl" dirty="0"/>
              <a:t> total de nicho donde ambas especies  usan exactamente los mismos recursos.</a:t>
            </a:r>
          </a:p>
          <a:p>
            <a:r>
              <a:rPr lang="es-ES_tradnl" dirty="0"/>
              <a:t>Para mayor amplitud en este tema consultar el libro de Krebs C.J. 2010. </a:t>
            </a:r>
            <a:r>
              <a:rPr lang="es-ES_tradnl" dirty="0" err="1"/>
              <a:t>Ecological</a:t>
            </a:r>
            <a:r>
              <a:rPr lang="es-ES_tradnl" dirty="0"/>
              <a:t> </a:t>
            </a:r>
            <a:r>
              <a:rPr lang="es-ES_tradnl" dirty="0" err="1"/>
              <a:t>Methodology</a:t>
            </a:r>
            <a:r>
              <a:rPr lang="es-ES_tradnl" dirty="0"/>
              <a:t>. </a:t>
            </a:r>
            <a:r>
              <a:rPr lang="es-ES_tradnl" dirty="0" err="1"/>
              <a:t>Benjamin</a:t>
            </a:r>
            <a:r>
              <a:rPr lang="es-ES_tradnl" dirty="0"/>
              <a:t> Cummings </a:t>
            </a:r>
            <a:r>
              <a:rPr lang="es-ES_tradnl" dirty="0" err="1"/>
              <a:t>press</a:t>
            </a:r>
            <a:r>
              <a:rPr lang="es-ES_tradnl" dirty="0"/>
              <a:t>.</a:t>
            </a:r>
          </a:p>
          <a:p>
            <a:r>
              <a:rPr lang="es-ES_tradnl" dirty="0"/>
              <a:t>Este libro se encuentra en la biblioteca.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524F70-A2C6-B640-9372-6D8A0263E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328" y="2413808"/>
            <a:ext cx="334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1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FE22C-5FED-D74C-AAC5-A265192F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genéticas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AEC040-3C0F-6148-A910-5DB6A16D2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/>
              <a:t>Basados en distancias en proporciones el programa </a:t>
            </a:r>
            <a:r>
              <a:rPr lang="es-ES_tradnl" dirty="0" err="1"/>
              <a:t>Past</a:t>
            </a:r>
            <a:r>
              <a:rPr lang="es-ES_tradnl" dirty="0"/>
              <a:t> 4.0 contiene algunos índices útiles para analizar secuencias genéticas como: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/>
              <a:t>Jukes</a:t>
            </a:r>
            <a:r>
              <a:rPr lang="es-ES_tradnl" dirty="0"/>
              <a:t>-Cantor: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/>
              <a:t>Kimura</a:t>
            </a:r>
            <a:r>
              <a:rPr lang="es-ES_tradnl" dirty="0"/>
              <a:t> 2: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Tamura</a:t>
            </a:r>
            <a:r>
              <a:rPr lang="es-ES_tradnl" dirty="0"/>
              <a:t>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AA9AC2-5834-424C-95ED-F1DB83AC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802370"/>
            <a:ext cx="2514600" cy="939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C5250A-FBB8-9B48-A775-914A3C5E9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81" y="4001294"/>
            <a:ext cx="4330700" cy="1079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F25A0F-D23F-4B4D-A82B-94B411756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381" y="5339918"/>
            <a:ext cx="5168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4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72526-33E6-D749-A0DA-FCBFD68A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para datos de presencia-ausencia (nominales).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0D1EE-CDBE-A643-B2AB-931F78E66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Muy común en análisis de comunidades y en biogeografía es el uso de índices para matrices de datos de presencia ausencia (1 y 0) respectivamente: 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En esta </a:t>
            </a:r>
            <a:r>
              <a:rPr lang="es-ES_tradnl" dirty="0" err="1"/>
              <a:t>table</a:t>
            </a:r>
            <a:r>
              <a:rPr lang="es-ES_tradnl" dirty="0"/>
              <a:t> vemos en 10 sitios la presencia de 2 especies.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A14016-7C05-2E42-A136-D2412FBD2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1458">
            <a:off x="2266604" y="3156296"/>
            <a:ext cx="79248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8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466D-BAD0-7C4E-8CEF-994C21A0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 de contingencia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9A7979-1240-C246-A243-B666DC55C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Los datos de presencia ausencia en varios sitios se pueden resumir en tablas de contingencia de la siguiente forma: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8A8745-17FB-7E4A-BBB2-E8B793531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385" y="2844800"/>
            <a:ext cx="61087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2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B46E8-750A-BC4F-BDCE-3655E62F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multivariadas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58A21-C0AB-564B-A5DD-27D7DA2C3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esta sección usaremos el texto de </a:t>
            </a:r>
            <a:r>
              <a:rPr lang="es-ES_tradnl" dirty="0" err="1"/>
              <a:t>Manly</a:t>
            </a:r>
            <a:r>
              <a:rPr lang="es-ES_tradnl" dirty="0"/>
              <a:t> (2005) , capítulo 5, páginas 59-75.</a:t>
            </a:r>
          </a:p>
          <a:p>
            <a:r>
              <a:rPr lang="es-ES_tradnl" dirty="0"/>
              <a:t>También usaremos el manual de </a:t>
            </a:r>
            <a:r>
              <a:rPr lang="es-ES_tradnl" dirty="0" err="1"/>
              <a:t>Past</a:t>
            </a:r>
            <a:r>
              <a:rPr lang="es-ES_tradnl" dirty="0"/>
              <a:t> 4 (2019): páginas  128-130 y 137-144.</a:t>
            </a:r>
          </a:p>
          <a:p>
            <a:r>
              <a:rPr lang="es-ES_tradnl" dirty="0"/>
              <a:t>Las distancias multivariadas y sus matrices correspondientes serán utilizadas posteriormente en análisis de </a:t>
            </a:r>
            <a:r>
              <a:rPr lang="es-ES_tradnl" dirty="0" err="1"/>
              <a:t>cluster</a:t>
            </a:r>
            <a:r>
              <a:rPr lang="es-ES_tradnl" dirty="0"/>
              <a:t> o cúmulos y en diversas técnicas de ordenamiento como el análisis e coordenadas principales y el escalamiento multidimensional.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25567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9AFFC-1A9E-6946-A2B0-C16FF938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Índices con datos presencia ausencia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47DD9E-7FBB-E449-9573-081537413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Los índices más comunes de este formato </a:t>
            </a:r>
            <a:r>
              <a:rPr lang="es-ES_tradnl" dirty="0" err="1"/>
              <a:t>basasados</a:t>
            </a:r>
            <a:r>
              <a:rPr lang="es-ES_tradnl" dirty="0"/>
              <a:t> en la tabla de contingencia previa son los siguientes:</a:t>
            </a:r>
          </a:p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FB240F-F861-DA42-89C2-3B010A29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2784475"/>
            <a:ext cx="7264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74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28B98A-7EF8-1F48-81A6-F5F17B19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Otros índices de presencia ausencia en </a:t>
            </a:r>
            <a:r>
              <a:rPr lang="es-ES_tradnl" dirty="0" err="1"/>
              <a:t>Past</a:t>
            </a:r>
            <a:endParaRPr lang="es-ES_tradn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7F3CEB6-8CB2-EA47-BBAC-EA7C4BB59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261600" cy="2755900"/>
          </a:xfrm>
        </p:spPr>
      </p:pic>
    </p:spTree>
    <p:extLst>
      <p:ext uri="{BB962C8B-B14F-4D97-AF65-F5344CB8AC3E}">
        <p14:creationId xmlns:p14="http://schemas.microsoft.com/office/powerpoint/2010/main" val="530959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C9250-8728-7E4F-A807-65557BD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Otras distancias disponibles en </a:t>
            </a:r>
            <a:r>
              <a:rPr lang="es-ES_tradnl" dirty="0" err="1"/>
              <a:t>Past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EC96DF9D-9732-EB4B-99CC-A52AE10AE9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Para datos de abundancia de especies está el índice de </a:t>
                </a:r>
                <a:r>
                  <a:rPr lang="es-ES_tradnl" dirty="0" err="1"/>
                  <a:t>Morisita</a:t>
                </a:r>
                <a:r>
                  <a:rPr lang="es-ES_tradnl" dirty="0"/>
                  <a:t>:</a:t>
                </a:r>
              </a:p>
              <a:p>
                <a:endParaRPr lang="es-ES_tradnl" dirty="0"/>
              </a:p>
              <a:p>
                <a:r>
                  <a:rPr lang="es-ES_tradnl" dirty="0"/>
                  <a:t>Se tienen que obtener dos </a:t>
                </a:r>
                <a14:m>
                  <m:oMath xmlns:m="http://schemas.openxmlformats.org/officeDocument/2006/math">
                    <m:r>
                      <a:rPr lang="es-ES_trad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ES_tradnl" dirty="0"/>
                  <a:t>.</a:t>
                </a:r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:r>
                  <a:rPr lang="es-ES_tradnl" dirty="0"/>
                  <a:t>La </a:t>
                </a:r>
                <a:r>
                  <a:rPr lang="es-ES_tradnl" dirty="0" err="1"/>
                  <a:t>d</a:t>
                </a:r>
                <a:r>
                  <a:rPr lang="es-ES_tradnl" baseline="-25000" dirty="0" err="1"/>
                  <a:t>jk</a:t>
                </a:r>
                <a:r>
                  <a:rPr lang="es-ES_tradnl" baseline="-25000" dirty="0"/>
                  <a:t> </a:t>
                </a:r>
                <a:r>
                  <a:rPr lang="es-ES_tradnl" dirty="0"/>
                  <a:t> es la distancia de </a:t>
                </a:r>
                <a:r>
                  <a:rPr lang="es-ES_tradnl" dirty="0" err="1"/>
                  <a:t>Morisita</a:t>
                </a:r>
                <a:r>
                  <a:rPr lang="es-ES_tradnl" dirty="0"/>
                  <a:t>  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EC96DF9D-9732-EB4B-99CC-A52AE10AE9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7" t="-233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CFAAF98C-3529-D445-B8D7-A3713700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12" y="2380788"/>
            <a:ext cx="3276600" cy="355600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9F0B991D-6F9F-5B4C-87E5-423EA635221C}"/>
              </a:ext>
            </a:extLst>
          </p:cNvPr>
          <p:cNvCxnSpPr/>
          <p:nvPr/>
        </p:nvCxnSpPr>
        <p:spPr>
          <a:xfrm>
            <a:off x="5949387" y="5150734"/>
            <a:ext cx="1250066" cy="24306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1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381DF-D0BC-6545-A19B-8465DB7D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Otras distancias disponibles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27E519-BE4F-2F40-A12A-FABD5EA21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De gran utilidad en análisis de comunidades vegetales es el índice de </a:t>
            </a:r>
            <a:r>
              <a:rPr lang="es-ES_tradnl" dirty="0" err="1"/>
              <a:t>Bray</a:t>
            </a:r>
            <a:r>
              <a:rPr lang="es-ES_tradnl" dirty="0"/>
              <a:t>-Curtis para datos de abundancia: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163B83-EE48-584B-AD46-DEBEA3DD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13" y="2727564"/>
            <a:ext cx="8704811" cy="389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54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CAA78-A50C-744C-8377-BF4DA84B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Índices disponibles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55FBD-AE74-E34A-9A81-6BBA4C357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Cuando analicemos el análisis de </a:t>
            </a:r>
            <a:r>
              <a:rPr lang="es-ES_tradnl" dirty="0" err="1"/>
              <a:t>cluster</a:t>
            </a:r>
            <a:r>
              <a:rPr lang="es-ES_tradnl" dirty="0"/>
              <a:t> o conglomerados (clasificación) o técnicas como el escalamiento </a:t>
            </a:r>
            <a:r>
              <a:rPr lang="es-ES_tradnl" dirty="0" err="1"/>
              <a:t>mutidimensional</a:t>
            </a:r>
            <a:r>
              <a:rPr lang="es-ES_tradnl" dirty="0"/>
              <a:t> no métrico (ordenamiento) usaremos las distancias vistas en esta sección.</a:t>
            </a:r>
          </a:p>
          <a:p>
            <a:r>
              <a:rPr lang="es-ES_tradnl" dirty="0"/>
              <a:t>Por ejemplo tomando los datos del archivo perros podemos ver diversas distancias basadas en un </a:t>
            </a:r>
            <a:r>
              <a:rPr lang="es-ES_tradnl" dirty="0" err="1"/>
              <a:t>cluster</a:t>
            </a:r>
            <a:r>
              <a:rPr lang="es-ES_tradnl" dirty="0"/>
              <a:t>:</a:t>
            </a:r>
          </a:p>
          <a:p>
            <a:r>
              <a:rPr lang="es-ES_tradnl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5A7BA1-B4C8-7541-8DE0-86F6E0F3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0" y="4462463"/>
            <a:ext cx="54229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6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97A6A-46EA-8341-BD9E-DAF7F5D9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/>
              <a:t>Cluster</a:t>
            </a:r>
            <a:r>
              <a:rPr lang="es-ES_tradnl" dirty="0"/>
              <a:t> en </a:t>
            </a:r>
            <a:r>
              <a:rPr lang="es-ES_tradnl" dirty="0" err="1"/>
              <a:t>Past</a:t>
            </a:r>
            <a:br>
              <a:rPr lang="es-ES_tradnl" dirty="0"/>
            </a:b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1B049-4747-324F-8F8A-EC77FB55D8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Copiar los datos de Excel sin copiar la columna que indica especies y el renglón de las categorías a medir.</a:t>
            </a:r>
          </a:p>
          <a:p>
            <a:r>
              <a:rPr lang="es-ES_tradnl" dirty="0"/>
              <a:t>Posteriormente copiar la columna de especies y pegarlo en la columna de nombres de los atributos de columna </a:t>
            </a:r>
          </a:p>
          <a:p>
            <a:r>
              <a:rPr lang="es-ES_tradnl" dirty="0"/>
              <a:t>Copiar el renglón de categorías y pegarlo en nombre de atributos de renglones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D08A32D-0A77-744C-A543-1187E3CA1E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2713121"/>
            <a:ext cx="5947775" cy="2576346"/>
          </a:xfr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C00C544-C360-3B4D-B3D1-1644F9237DD2}"/>
              </a:ext>
            </a:extLst>
          </p:cNvPr>
          <p:cNvCxnSpPr>
            <a:cxnSpLocks/>
          </p:cNvCxnSpPr>
          <p:nvPr/>
        </p:nvCxnSpPr>
        <p:spPr>
          <a:xfrm flipV="1">
            <a:off x="5228492" y="3429000"/>
            <a:ext cx="791308" cy="879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723DC1B-BEF1-4244-AFF2-F6A0F1F38AE6}"/>
              </a:ext>
            </a:extLst>
          </p:cNvPr>
          <p:cNvCxnSpPr/>
          <p:nvPr/>
        </p:nvCxnSpPr>
        <p:spPr>
          <a:xfrm flipV="1">
            <a:off x="5878286" y="4001294"/>
            <a:ext cx="2498271" cy="12881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C35A0F2-8A06-744E-BA8A-83475274CCD3}"/>
              </a:ext>
            </a:extLst>
          </p:cNvPr>
          <p:cNvCxnSpPr/>
          <p:nvPr/>
        </p:nvCxnSpPr>
        <p:spPr>
          <a:xfrm>
            <a:off x="5251938" y="3602873"/>
            <a:ext cx="2347965" cy="439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98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ABA88-74D8-884D-B004-C0853EAD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780"/>
          </a:xfrm>
        </p:spPr>
        <p:txBody>
          <a:bodyPr/>
          <a:lstStyle/>
          <a:p>
            <a:r>
              <a:rPr lang="es-ES_tradnl" dirty="0" err="1"/>
              <a:t>Cluster</a:t>
            </a:r>
            <a:r>
              <a:rPr lang="es-ES_tradnl" dirty="0"/>
              <a:t>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DA3135-27FD-494F-8506-2FC0FF718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0"/>
            <a:ext cx="5181600" cy="4967855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Marcar las columnas y en la pestaña de multivariado indicar </a:t>
            </a:r>
            <a:r>
              <a:rPr lang="es-ES_tradnl" dirty="0" err="1"/>
              <a:t>cluster</a:t>
            </a:r>
            <a:r>
              <a:rPr lang="es-ES_tradnl" dirty="0"/>
              <a:t> y en su forma clásica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/>
              <a:t>El </a:t>
            </a:r>
            <a:r>
              <a:rPr lang="es-ES_tradnl" dirty="0" err="1"/>
              <a:t>cluster</a:t>
            </a:r>
            <a:r>
              <a:rPr lang="es-ES_tradnl" dirty="0"/>
              <a:t> jerárquico por default seleccionará la distancia euclidiana y el método UPGMA. Estos conceptos se verán cuando analicemos el tema.</a:t>
            </a:r>
          </a:p>
          <a:p>
            <a:r>
              <a:rPr lang="es-ES_tradnl" dirty="0"/>
              <a:t>La distancia entre dos grupos aparece en el diagrama (</a:t>
            </a:r>
            <a:r>
              <a:rPr lang="es-ES_tradnl" dirty="0" err="1"/>
              <a:t>dendrograma</a:t>
            </a:r>
            <a:r>
              <a:rPr lang="es-ES_tradnl" dirty="0"/>
              <a:t>)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113E8B3-A260-054E-A46B-67617DDDF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798022"/>
            <a:ext cx="5887425" cy="2481349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3C9354-DC5D-9445-8936-0BBC02C8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982" y="3404408"/>
            <a:ext cx="4082818" cy="3453592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DD3A80C-A093-1346-8BFF-2E9865E29C5C}"/>
              </a:ext>
            </a:extLst>
          </p:cNvPr>
          <p:cNvCxnSpPr>
            <a:cxnSpLocks/>
          </p:cNvCxnSpPr>
          <p:nvPr/>
        </p:nvCxnSpPr>
        <p:spPr>
          <a:xfrm>
            <a:off x="4921018" y="5682343"/>
            <a:ext cx="3716796" cy="1469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4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0428D-30D3-E247-BEF6-AA3BA4B3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Cluster</a:t>
            </a:r>
            <a:r>
              <a:rPr lang="es-ES_tradnl" dirty="0"/>
              <a:t>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B38864-C0A0-5A4E-90DA-56FD0C8228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Las opciones con diferentes distancias aparecen indicadas y se selecciona la más adecuada:</a:t>
            </a:r>
          </a:p>
          <a:p>
            <a:endParaRPr lang="es-ES_tradnl" dirty="0"/>
          </a:p>
          <a:p>
            <a:r>
              <a:rPr lang="es-ES_tradnl" dirty="0"/>
              <a:t>En este caso seleccionamos la de Manhattan y el </a:t>
            </a:r>
            <a:r>
              <a:rPr lang="es-ES_tradnl" dirty="0" err="1"/>
              <a:t>cluster</a:t>
            </a:r>
            <a:r>
              <a:rPr lang="es-ES_tradnl" dirty="0"/>
              <a:t> cambió ligeramente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FD7F517-E3E1-184E-9756-46F6BF4C2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8136" y="1825625"/>
            <a:ext cx="3929727" cy="4351338"/>
          </a:xfrm>
        </p:spPr>
      </p:pic>
    </p:spTree>
    <p:extLst>
      <p:ext uri="{BB962C8B-B14F-4D97-AF65-F5344CB8AC3E}">
        <p14:creationId xmlns:p14="http://schemas.microsoft.com/office/powerpoint/2010/main" val="427016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BBDEC-D284-A744-9EFE-1EA7D5F3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279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Clusters</a:t>
            </a:r>
            <a:r>
              <a:rPr lang="es-ES_tradnl" dirty="0"/>
              <a:t> binarios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7CA876-1288-0944-8DF0-77639071A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129559"/>
          </a:xfrm>
        </p:spPr>
        <p:txBody>
          <a:bodyPr/>
          <a:lstStyle/>
          <a:p>
            <a:r>
              <a:rPr lang="es-ES_tradnl" dirty="0"/>
              <a:t>Con la matriz binaria presentada en la diapositiva 18 repetimos el análisis de </a:t>
            </a:r>
            <a:r>
              <a:rPr lang="es-ES_tradnl" dirty="0" err="1"/>
              <a:t>cluster</a:t>
            </a:r>
            <a:r>
              <a:rPr lang="es-ES_tradnl" dirty="0"/>
              <a:t> pero seleccionamos una distancia binaria.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Solo es conveniente usar distancias o índices de presencia ausencia con datos binarios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2D36AB-B1E4-DF43-B984-0EBC719B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849393"/>
            <a:ext cx="11353800" cy="23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50ABD-FBBD-0944-9251-37ADFB4D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Clusters</a:t>
            </a:r>
            <a:r>
              <a:rPr lang="es-ES_tradnl" dirty="0"/>
              <a:t> binarios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A7275-AEAE-F64C-9D91-2D7B8658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la tabla al ver el </a:t>
            </a:r>
            <a:r>
              <a:rPr lang="es-ES_tradnl" dirty="0" err="1"/>
              <a:t>dendrográma</a:t>
            </a:r>
            <a:r>
              <a:rPr lang="es-ES_tradnl" dirty="0"/>
              <a:t> aparece la distancia:</a:t>
            </a:r>
          </a:p>
          <a:p>
            <a:endParaRPr lang="es-ES_tradnl" dirty="0"/>
          </a:p>
          <a:p>
            <a:r>
              <a:rPr lang="es-ES_tradnl" dirty="0"/>
              <a:t>El método fue de </a:t>
            </a:r>
            <a:r>
              <a:rPr lang="es-ES_tradnl" dirty="0" err="1"/>
              <a:t>Jacard</a:t>
            </a:r>
            <a:r>
              <a:rPr lang="es-ES_tradnl" dirty="0"/>
              <a:t>.</a:t>
            </a:r>
          </a:p>
          <a:p>
            <a:endParaRPr lang="es-ES_tradnl" dirty="0"/>
          </a:p>
          <a:p>
            <a:r>
              <a:rPr lang="es-ES_tradnl" dirty="0"/>
              <a:t>La distancia es 0.315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D4C140-64CA-1645-9B1C-214DFC964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005" y="2256052"/>
            <a:ext cx="4613795" cy="3920911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750278A-A969-9D40-B45E-C10C48CADEB2}"/>
              </a:ext>
            </a:extLst>
          </p:cNvPr>
          <p:cNvCxnSpPr/>
          <p:nvPr/>
        </p:nvCxnSpPr>
        <p:spPr>
          <a:xfrm>
            <a:off x="4267200" y="4216507"/>
            <a:ext cx="2954215" cy="11643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5A27A13-1BE3-AA4A-8979-BF1C19A3B831}"/>
              </a:ext>
            </a:extLst>
          </p:cNvPr>
          <p:cNvCxnSpPr/>
          <p:nvPr/>
        </p:nvCxnSpPr>
        <p:spPr>
          <a:xfrm>
            <a:off x="4267200" y="4216507"/>
            <a:ext cx="4079631" cy="11643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57AD266-8125-3F41-BDEA-6E2FBCF7D047}"/>
              </a:ext>
            </a:extLst>
          </p:cNvPr>
          <p:cNvCxnSpPr/>
          <p:nvPr/>
        </p:nvCxnSpPr>
        <p:spPr>
          <a:xfrm>
            <a:off x="4898571" y="3102429"/>
            <a:ext cx="50292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61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0A712-63EF-7F4A-BABB-E4392F59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multivariadas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5596F4-7C32-4742-B3BC-605D3A14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Muchas técnicas multivariadas se analizan en base a  distancias multivariadas entre observaciones particulares o entre poblaciones. </a:t>
            </a:r>
          </a:p>
          <a:p>
            <a:r>
              <a:rPr lang="es-ES_tradnl" dirty="0"/>
              <a:t>Las distancias entre observaciones individuales se pueden utilizar cuando cada observación contiene “p” variables: X</a:t>
            </a:r>
            <a:r>
              <a:rPr lang="es-ES_tradnl" baseline="-25000" dirty="0"/>
              <a:t>1 </a:t>
            </a:r>
            <a:r>
              <a:rPr lang="es-ES_tradnl" dirty="0"/>
              <a:t>,X</a:t>
            </a:r>
            <a:r>
              <a:rPr lang="es-ES_tradnl" baseline="-25000" dirty="0"/>
              <a:t>2</a:t>
            </a:r>
            <a:r>
              <a:rPr lang="es-ES_tradnl" dirty="0"/>
              <a:t>,X</a:t>
            </a:r>
            <a:r>
              <a:rPr lang="es-ES_tradnl" baseline="-25000" dirty="0"/>
              <a:t>3</a:t>
            </a:r>
            <a:r>
              <a:rPr lang="es-ES_tradnl" dirty="0"/>
              <a:t>…</a:t>
            </a:r>
            <a:r>
              <a:rPr lang="es-ES_tradnl" dirty="0" err="1"/>
              <a:t>X</a:t>
            </a:r>
            <a:r>
              <a:rPr lang="es-ES_tradnl" baseline="-25000" dirty="0" err="1"/>
              <a:t>p</a:t>
            </a:r>
            <a:endParaRPr lang="es-ES_tradnl" dirty="0"/>
          </a:p>
          <a:p>
            <a:r>
              <a:rPr lang="es-ES_tradnl" dirty="0"/>
              <a:t>Por lo tanto cada observación estará caracterizada por: </a:t>
            </a:r>
          </a:p>
          <a:p>
            <a:pPr lvl="1"/>
            <a:r>
              <a:rPr lang="es-ES_tradnl" dirty="0"/>
              <a:t>X</a:t>
            </a:r>
            <a:r>
              <a:rPr lang="es-ES_tradnl" baseline="-25000" dirty="0"/>
              <a:t>11 </a:t>
            </a:r>
            <a:r>
              <a:rPr lang="es-ES_tradnl" dirty="0"/>
              <a:t>,X</a:t>
            </a:r>
            <a:r>
              <a:rPr lang="es-ES_tradnl" baseline="-25000" dirty="0"/>
              <a:t>12</a:t>
            </a:r>
            <a:r>
              <a:rPr lang="es-ES_tradnl" dirty="0"/>
              <a:t>,X</a:t>
            </a:r>
            <a:r>
              <a:rPr lang="es-ES_tradnl" baseline="-25000" dirty="0"/>
              <a:t>13</a:t>
            </a:r>
            <a:r>
              <a:rPr lang="es-ES_tradnl" dirty="0"/>
              <a:t>…X</a:t>
            </a:r>
            <a:r>
              <a:rPr lang="es-ES_tradnl" baseline="-25000" dirty="0"/>
              <a:t>1p</a:t>
            </a:r>
          </a:p>
          <a:p>
            <a:r>
              <a:rPr lang="es-ES_tradnl" dirty="0"/>
              <a:t>Si tengo n observaciones con “p” variables tendré entre:</a:t>
            </a:r>
          </a:p>
          <a:p>
            <a:pPr lvl="1"/>
            <a:r>
              <a:rPr lang="es-ES_tradnl" dirty="0"/>
              <a:t>X</a:t>
            </a:r>
            <a:r>
              <a:rPr lang="es-ES_tradnl" baseline="-25000" dirty="0"/>
              <a:t>11 </a:t>
            </a:r>
            <a:r>
              <a:rPr lang="es-ES_tradnl" dirty="0"/>
              <a:t>,X</a:t>
            </a:r>
            <a:r>
              <a:rPr lang="es-ES_tradnl" baseline="-25000" dirty="0"/>
              <a:t>12</a:t>
            </a:r>
            <a:r>
              <a:rPr lang="es-ES_tradnl" dirty="0"/>
              <a:t>,X</a:t>
            </a:r>
            <a:r>
              <a:rPr lang="es-ES_tradnl" baseline="-25000" dirty="0"/>
              <a:t>13</a:t>
            </a:r>
            <a:r>
              <a:rPr lang="es-ES_tradnl" dirty="0"/>
              <a:t>…X</a:t>
            </a:r>
            <a:r>
              <a:rPr lang="es-ES_tradnl" baseline="-25000" dirty="0"/>
              <a:t>1p</a:t>
            </a:r>
            <a:r>
              <a:rPr lang="es-ES_tradnl" dirty="0"/>
              <a:t> ………….. X</a:t>
            </a:r>
            <a:r>
              <a:rPr lang="es-ES_tradnl" baseline="-25000" dirty="0"/>
              <a:t>n1 </a:t>
            </a:r>
            <a:r>
              <a:rPr lang="es-ES_tradnl" dirty="0"/>
              <a:t>,X</a:t>
            </a:r>
            <a:r>
              <a:rPr lang="es-ES_tradnl" baseline="-25000" dirty="0"/>
              <a:t>n2</a:t>
            </a:r>
            <a:r>
              <a:rPr lang="es-ES_tradnl" dirty="0"/>
              <a:t>,X</a:t>
            </a:r>
            <a:r>
              <a:rPr lang="es-ES_tradnl" baseline="-25000" dirty="0"/>
              <a:t>n3</a:t>
            </a:r>
            <a:r>
              <a:rPr lang="es-ES_tradnl" dirty="0"/>
              <a:t>…</a:t>
            </a:r>
            <a:r>
              <a:rPr lang="es-ES_tradnl" dirty="0" err="1"/>
              <a:t>X</a:t>
            </a:r>
            <a:r>
              <a:rPr lang="es-ES_tradnl" baseline="-25000" dirty="0" err="1"/>
              <a:t>np</a:t>
            </a:r>
            <a:endParaRPr lang="es-ES_tradnl" baseline="-25000" dirty="0"/>
          </a:p>
          <a:p>
            <a:pPr lvl="1"/>
            <a:endParaRPr lang="es-ES_tradnl" baseline="-25000" dirty="0"/>
          </a:p>
          <a:p>
            <a:pPr lvl="1"/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40756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98023-8E1B-6B42-B3E9-C8AFAF6E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Prueba de Mantel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CF1785-5768-3041-8EEA-0C9106F2F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La prueba de Mantel es una prueba de permutaciones para analizar la correlación entre dos matrices de distancias o de correlaciones.</a:t>
            </a:r>
          </a:p>
          <a:p>
            <a:r>
              <a:rPr lang="es-ES_tradnl" dirty="0"/>
              <a:t>Se usa para ver si dos poblaciones tienen matrices de distancias similares, o para ver si una matriz de distancias de un tipo está correlacionada con una matriz con otras variables; por ejemplo ver si una matriz e distancias  genéticas están correlacionada con una matriz de distancias geográficas o ambientales.</a:t>
            </a:r>
          </a:p>
          <a:p>
            <a:r>
              <a:rPr lang="es-ES_tradnl" dirty="0"/>
              <a:t>Las matrices deben ser simétricas y cuadradas y se compara el valor de “r” obtenido con el de “R” generado por permutaciones aleatorias de una de las matrices y sus correlaciones con la otra matriz</a:t>
            </a:r>
          </a:p>
        </p:txBody>
      </p:sp>
    </p:spTree>
    <p:extLst>
      <p:ext uri="{BB962C8B-B14F-4D97-AF65-F5344CB8AC3E}">
        <p14:creationId xmlns:p14="http://schemas.microsoft.com/office/powerpoint/2010/main" val="3487882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1EA3F-5C8B-6741-89A6-B9CA8154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Prueba de Mantel.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83764-EB8D-844B-BA04-A8C3017EE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Supongamos que tenemos dos matrices de distancias entre objetos de diversos tipos. La matriz M y la matriz E: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La prueba de Mantel trata de analizar si los elementos de </a:t>
            </a:r>
            <a:r>
              <a:rPr lang="es-ES_tradnl" b="1" dirty="0"/>
              <a:t>M</a:t>
            </a:r>
            <a:r>
              <a:rPr lang="es-ES_tradnl" dirty="0"/>
              <a:t> están correlacionados con los de </a:t>
            </a:r>
            <a:r>
              <a:rPr lang="es-ES_tradnl" b="1" dirty="0"/>
              <a:t>E</a:t>
            </a:r>
            <a:r>
              <a:rPr lang="es-ES_tradnl" dirty="0"/>
              <a:t>,  por medio del siguiente estadístico: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1475B7-BE88-2445-92CF-8EFF9672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96" y="2721683"/>
            <a:ext cx="4394200" cy="1371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12CE79-87DB-9149-87A3-693521B1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205" y="2747083"/>
            <a:ext cx="4064000" cy="1346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65260D2-34C7-2D49-9E84-CCD5E227B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61" y="5362833"/>
            <a:ext cx="2451077" cy="11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7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C1E8A-6C6B-A448-BBF8-EFB637C9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Prueba de Mantel: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773D23-E68B-5A44-87A2-AD7F829A1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El estadístico se compara con una distribución de Z obtenida de la aleatorización de los elementos de una de las matrices.</a:t>
            </a:r>
          </a:p>
          <a:p>
            <a:r>
              <a:rPr lang="es-ES_tradnl" dirty="0"/>
              <a:t>Alternativamente la media y la varianza de la distribución aleatorizada de Z se pueden calcular por medio de: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 En </a:t>
            </a:r>
            <a:r>
              <a:rPr lang="es-ES_tradnl" dirty="0" err="1"/>
              <a:t>Past</a:t>
            </a:r>
            <a:r>
              <a:rPr lang="es-ES_tradnl" dirty="0"/>
              <a:t> se obtiene un valor de R que es simplemente el coeficiente de correlación de Pearson que se compara con la R obtenida de 9999 permutaciones aleatorias de una de las matrices.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5B7FBC-78D8-774C-80A3-DBDF9D332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903" y="3658394"/>
            <a:ext cx="2082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36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DA097-6428-5B4A-95EF-E2E6661B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Prueba de Mantel en </a:t>
            </a:r>
            <a:r>
              <a:rPr lang="es-ES_tradnl" dirty="0" err="1"/>
              <a:t>Past</a:t>
            </a:r>
            <a:r>
              <a:rPr lang="es-ES_tradnl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51B4A4-C880-F74F-9237-6A540CA17D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Con los datos de las matrices del ejemplo de </a:t>
            </a:r>
            <a:r>
              <a:rPr lang="es-ES_tradnl" dirty="0" err="1"/>
              <a:t>Manly</a:t>
            </a:r>
            <a:r>
              <a:rPr lang="es-ES_tradnl" dirty="0"/>
              <a:t> (2005) págs. 69 y 70 se construye una matriz donde ambas matrices se sobreponen.</a:t>
            </a:r>
          </a:p>
          <a:p>
            <a:r>
              <a:rPr lang="es-ES_tradnl" dirty="0"/>
              <a:t>Se añade una columna extra indicando cada matriz y definiéndola como columna grupo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00962E-CD87-0249-860D-CD0126E8F4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EBAF20-CAE0-E140-AD6F-C8DCC8AC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831" y="1838864"/>
            <a:ext cx="5747938" cy="3751792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05D7BA2-3493-954F-AD63-9C4A9A95BF81}"/>
              </a:ext>
            </a:extLst>
          </p:cNvPr>
          <p:cNvCxnSpPr/>
          <p:nvPr/>
        </p:nvCxnSpPr>
        <p:spPr>
          <a:xfrm flipV="1">
            <a:off x="5205046" y="3012831"/>
            <a:ext cx="2074985" cy="15357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38F23DB-587C-1E4A-8CEB-5654D625ECE4}"/>
              </a:ext>
            </a:extLst>
          </p:cNvPr>
          <p:cNvCxnSpPr/>
          <p:nvPr/>
        </p:nvCxnSpPr>
        <p:spPr>
          <a:xfrm>
            <a:off x="4865077" y="3151188"/>
            <a:ext cx="2414954" cy="8698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9D86D0A-D60C-9D4D-BD36-C88D6B2E1C1D}"/>
              </a:ext>
            </a:extLst>
          </p:cNvPr>
          <p:cNvCxnSpPr/>
          <p:nvPr/>
        </p:nvCxnSpPr>
        <p:spPr>
          <a:xfrm>
            <a:off x="4865077" y="3151188"/>
            <a:ext cx="2414954" cy="15840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611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E12413-97E2-534D-A9F9-DA83A2B5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140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Prueba de Mantel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BCCF8E-6A38-664B-962D-025D4F706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359878"/>
            <a:ext cx="5181600" cy="5038676"/>
          </a:xfrm>
        </p:spPr>
        <p:txBody>
          <a:bodyPr>
            <a:normAutofit/>
          </a:bodyPr>
          <a:lstStyle/>
          <a:p>
            <a:r>
              <a:rPr lang="es-ES_tradnl" dirty="0"/>
              <a:t>En la pestaña de multivariado indicar “</a:t>
            </a:r>
            <a:r>
              <a:rPr lang="es-ES_tradnl" dirty="0" err="1"/>
              <a:t>Tests</a:t>
            </a:r>
            <a:r>
              <a:rPr lang="es-ES_tradnl" dirty="0"/>
              <a:t>”</a:t>
            </a:r>
          </a:p>
          <a:p>
            <a:r>
              <a:rPr lang="es-ES_tradnl" dirty="0"/>
              <a:t>Indicar Mantel test.</a:t>
            </a:r>
          </a:p>
          <a:p>
            <a:endParaRPr lang="es-ES_tradnl" dirty="0"/>
          </a:p>
          <a:p>
            <a:r>
              <a:rPr lang="es-ES_tradnl" dirty="0"/>
              <a:t>Se señala la distancia requerida</a:t>
            </a:r>
          </a:p>
          <a:p>
            <a:r>
              <a:rPr lang="es-ES_tradnl" dirty="0"/>
              <a:t>El resultado indica:</a:t>
            </a:r>
          </a:p>
          <a:p>
            <a:pPr lvl="1"/>
            <a:r>
              <a:rPr lang="es-ES_tradnl" dirty="0"/>
              <a:t>Numero de permutaciones</a:t>
            </a:r>
          </a:p>
          <a:p>
            <a:pPr lvl="1"/>
            <a:r>
              <a:rPr lang="es-ES_tradnl" dirty="0"/>
              <a:t>El valor de la correlación</a:t>
            </a:r>
          </a:p>
          <a:p>
            <a:pPr lvl="1"/>
            <a:r>
              <a:rPr lang="es-ES_tradnl" dirty="0"/>
              <a:t>Su significancia</a:t>
            </a:r>
          </a:p>
          <a:p>
            <a:r>
              <a:rPr lang="es-ES_tradnl" dirty="0"/>
              <a:t>En este caso es significativa la correlación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642C5BB-52BE-9B41-94C5-165DFFDB6A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0825" y="1199356"/>
            <a:ext cx="5181600" cy="1990860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2CFE28-9BFE-754A-A96F-24891844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26" y="3401219"/>
            <a:ext cx="4505197" cy="2997335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A7A4460-BCC3-9A46-8478-718E5F804C41}"/>
              </a:ext>
            </a:extLst>
          </p:cNvPr>
          <p:cNvCxnSpPr/>
          <p:nvPr/>
        </p:nvCxnSpPr>
        <p:spPr>
          <a:xfrm>
            <a:off x="4232031" y="2508738"/>
            <a:ext cx="5756031" cy="1992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4067E1F-B2CC-6841-9B0C-7E3F6DDF490F}"/>
              </a:ext>
            </a:extLst>
          </p:cNvPr>
          <p:cNvCxnSpPr/>
          <p:nvPr/>
        </p:nvCxnSpPr>
        <p:spPr>
          <a:xfrm flipV="1">
            <a:off x="5252975" y="4229100"/>
            <a:ext cx="1686051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>
            <a:extLst>
              <a:ext uri="{FF2B5EF4-FFF2-40B4-BE49-F238E27FC236}">
                <a16:creationId xmlns:a16="http://schemas.microsoft.com/office/drawing/2014/main" id="{C13439DF-3024-4A46-B606-61404441E9FC}"/>
              </a:ext>
            </a:extLst>
          </p:cNvPr>
          <p:cNvCxnSpPr/>
          <p:nvPr/>
        </p:nvCxnSpPr>
        <p:spPr>
          <a:xfrm>
            <a:off x="5845629" y="3624943"/>
            <a:ext cx="4142433" cy="293914"/>
          </a:xfrm>
          <a:prstGeom prst="bent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388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572D1-B643-8541-856F-2ACE88F1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/>
          <a:lstStyle/>
          <a:p>
            <a:r>
              <a:rPr lang="es-ES_tradnl" dirty="0"/>
              <a:t>Tarea 3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46ABB70-3254-274A-9E67-998171226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s-ES_tradnl" dirty="0"/>
              <a:t>1. Con la base de datos “</a:t>
            </a:r>
            <a:r>
              <a:rPr lang="es-ES_tradnl" dirty="0" err="1"/>
              <a:t>cluster</a:t>
            </a:r>
            <a:r>
              <a:rPr lang="es-ES_tradnl" dirty="0"/>
              <a:t> plantas” en la hoja 2 hay una matriz en formato de PC-Ord.</a:t>
            </a:r>
          </a:p>
          <a:p>
            <a:r>
              <a:rPr lang="es-ES_tradnl" dirty="0"/>
              <a:t>Seleccionar a partir del renglón 5 y columna b la matriz que indica sitios y especies de plantas en pastizales de Europa.</a:t>
            </a:r>
          </a:p>
          <a:p>
            <a:r>
              <a:rPr lang="es-ES_tradnl" dirty="0"/>
              <a:t>Obtener por medio de un </a:t>
            </a:r>
            <a:r>
              <a:rPr lang="es-ES_tradnl" dirty="0" err="1"/>
              <a:t>cluster</a:t>
            </a:r>
            <a:r>
              <a:rPr lang="es-ES_tradnl" dirty="0"/>
              <a:t> las distancias Euclidianas y de </a:t>
            </a:r>
            <a:r>
              <a:rPr lang="es-ES_tradnl" dirty="0" err="1"/>
              <a:t>Mahalanobis</a:t>
            </a:r>
            <a:r>
              <a:rPr lang="es-ES_tradnl" dirty="0"/>
              <a:t>, comparar </a:t>
            </a:r>
            <a:r>
              <a:rPr lang="es-ES_tradnl" dirty="0" err="1"/>
              <a:t>dendrográmas</a:t>
            </a:r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D5DEA7-23BF-274C-8162-C17F45F91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3900222"/>
            <a:ext cx="7757480" cy="279170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37E0DFC-862C-1042-84EA-C840BB4DF00A}"/>
              </a:ext>
            </a:extLst>
          </p:cNvPr>
          <p:cNvSpPr txBox="1"/>
          <p:nvPr/>
        </p:nvSpPr>
        <p:spPr>
          <a:xfrm>
            <a:off x="560044" y="467541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Especies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9015F5-29D3-CD4E-8441-628EA7E09F24}"/>
              </a:ext>
            </a:extLst>
          </p:cNvPr>
          <p:cNvSpPr txBox="1"/>
          <p:nvPr/>
        </p:nvSpPr>
        <p:spPr>
          <a:xfrm>
            <a:off x="10574215" y="41851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Sitios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DD46D70-2333-EF44-9D76-E0E0F65F7F5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9601200" y="4278923"/>
            <a:ext cx="973015" cy="908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FDC8390-4238-864B-B3C5-B6872A901165}"/>
              </a:ext>
            </a:extLst>
          </p:cNvPr>
          <p:cNvCxnSpPr>
            <a:stCxn id="8" idx="3"/>
          </p:cNvCxnSpPr>
          <p:nvPr/>
        </p:nvCxnSpPr>
        <p:spPr>
          <a:xfrm>
            <a:off x="1539799" y="4860080"/>
            <a:ext cx="53838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69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F787D-812D-2645-8588-A876BA82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Tarea 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0F36C3-979A-C64C-8B3E-B3BAF6FD5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2. Realizar la prueba de Mantel con los datos proporcionados por </a:t>
            </a:r>
            <a:r>
              <a:rPr lang="es-ES_tradnl" dirty="0" err="1"/>
              <a:t>Manly</a:t>
            </a:r>
            <a:r>
              <a:rPr lang="es-ES_tradnl" dirty="0"/>
              <a:t> (2005), página 72.</a:t>
            </a:r>
          </a:p>
          <a:p>
            <a:r>
              <a:rPr lang="es-ES_tradnl" dirty="0"/>
              <a:t>Hay que colocar ambas matrices una sobre otra en </a:t>
            </a:r>
            <a:r>
              <a:rPr lang="es-ES_tradnl" dirty="0" err="1"/>
              <a:t>Past</a:t>
            </a:r>
            <a:r>
              <a:rPr lang="es-ES_tradnl" dirty="0"/>
              <a:t> y completar la imagen superior de cada matriz para el análisis.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92D492-62E5-8146-AB58-05919F7D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152900"/>
            <a:ext cx="62484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34FD2-8CB5-FE44-A21D-572B4493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976"/>
            <a:ext cx="10515600" cy="854075"/>
          </a:xfrm>
        </p:spPr>
        <p:txBody>
          <a:bodyPr/>
          <a:lstStyle/>
          <a:p>
            <a:r>
              <a:rPr lang="es-ES_tradnl" dirty="0"/>
              <a:t>Distancia Euclidiana: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B96F3-1526-3A4A-AF43-2DFB20A7F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11" y="1283849"/>
            <a:ext cx="6840448" cy="4320819"/>
          </a:xfrm>
        </p:spPr>
        <p:txBody>
          <a:bodyPr>
            <a:noAutofit/>
          </a:bodyPr>
          <a:lstStyle/>
          <a:p>
            <a:r>
              <a:rPr lang="es-ES_tradnl" sz="2600" dirty="0"/>
              <a:t>Cuando solo tengo dos observaciones la distancia entre dos puntos se puede obtener por medio de distancias euclidianas:</a:t>
            </a:r>
          </a:p>
          <a:p>
            <a:pPr marL="0" indent="0">
              <a:buNone/>
            </a:pPr>
            <a:endParaRPr lang="es-ES_tradnl" sz="2600" dirty="0"/>
          </a:p>
          <a:p>
            <a:pPr marL="0" indent="0">
              <a:buNone/>
            </a:pPr>
            <a:endParaRPr lang="es-ES_tradnl" sz="2600" dirty="0"/>
          </a:p>
          <a:p>
            <a:endParaRPr lang="es-ES_tradnl" sz="2600" dirty="0"/>
          </a:p>
          <a:p>
            <a:r>
              <a:rPr lang="es-ES_tradnl" sz="2600" dirty="0"/>
              <a:t>Cuya representación gráfica es:</a:t>
            </a:r>
          </a:p>
          <a:p>
            <a:endParaRPr lang="es-ES_tradnl" sz="2600" dirty="0"/>
          </a:p>
          <a:p>
            <a:r>
              <a:rPr lang="es-ES_tradnl" sz="2600" dirty="0"/>
              <a:t>En </a:t>
            </a:r>
            <a:r>
              <a:rPr lang="es-ES_tradnl" sz="2600" dirty="0" err="1"/>
              <a:t>Past</a:t>
            </a:r>
            <a:r>
              <a:rPr lang="es-ES_tradnl" sz="2600" dirty="0"/>
              <a:t> esta distancia, así como la                                                                     euclidiana estandarizada son calculadas en diversas rutinas de clasificación y ordenamiento </a:t>
            </a:r>
          </a:p>
          <a:p>
            <a:pPr marL="0" indent="0">
              <a:buNone/>
            </a:pPr>
            <a:r>
              <a:rPr lang="es-ES_tradnl" sz="2600" dirty="0"/>
              <a:t>                                                                         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4BC186-73FF-6D46-BC77-BE8AA83F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542" y="2483439"/>
            <a:ext cx="2838382" cy="7974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273D66-1A5A-1743-BB34-8D46DEFB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3909">
            <a:off x="7482757" y="1677930"/>
            <a:ext cx="4466897" cy="4432798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B58C44B-D45E-2C46-B92E-690570607485}"/>
              </a:ext>
            </a:extLst>
          </p:cNvPr>
          <p:cNvCxnSpPr>
            <a:cxnSpLocks/>
          </p:cNvCxnSpPr>
          <p:nvPr/>
        </p:nvCxnSpPr>
        <p:spPr>
          <a:xfrm>
            <a:off x="5505691" y="4118483"/>
            <a:ext cx="230096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22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0D968-3ABB-6249-81C3-1B6973A3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 Euclidiana en 3 y en “n” dimensiones.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9A316A-FAB2-6840-99BE-DE5D8836D6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La distancia euclidiana en 3 dimensiones sería: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Una representación gráfica de 3 variables:</a:t>
            </a:r>
          </a:p>
          <a:p>
            <a:r>
              <a:rPr lang="es-ES_tradnl" dirty="0"/>
              <a:t>La distancia para n variables sería: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8661524-C2D9-7F4C-A3AC-E6CE1C78A1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0817" y="1825625"/>
            <a:ext cx="3884365" cy="4351338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82028B-2AD8-674F-AC56-3BF28A96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08" y="2702658"/>
            <a:ext cx="4081585" cy="10016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0AC2E0-C1B3-9F4F-BE81-3310996A3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641" y="5400218"/>
            <a:ext cx="2365590" cy="1031155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A45FCE2-3E5A-8844-86CC-CE0478A11397}"/>
              </a:ext>
            </a:extLst>
          </p:cNvPr>
          <p:cNvCxnSpPr/>
          <p:nvPr/>
        </p:nvCxnSpPr>
        <p:spPr>
          <a:xfrm flipV="1">
            <a:off x="3520966" y="4256690"/>
            <a:ext cx="3436882" cy="1471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31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FB76F0-DB1C-4047-8E1C-CDD0D649E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Distancias Euclidianas estandarizadas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5">
                <a:extLst>
                  <a:ext uri="{FF2B5EF4-FFF2-40B4-BE49-F238E27FC236}">
                    <a16:creationId xmlns:a16="http://schemas.microsoft.com/office/drawing/2014/main" id="{DD14F396-80E4-1745-991F-CE620B5710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SI las variables medidas se encuentran en diferentes dimensiones y escalas es necesario estandarizarlas.</a:t>
                </a:r>
              </a:p>
              <a:p>
                <a:r>
                  <a:rPr lang="es-ES_tradnl" dirty="0"/>
                  <a:t>Un procedimiento común es expresar las observaciones como desviaciones de la media en términos de la desviación estándar.</a:t>
                </a:r>
              </a:p>
              <a:p>
                <a:r>
                  <a:rPr lang="es-ES_tradnl" dirty="0"/>
                  <a:t>Es decir dividir cada observación menos su media entre la desviación estándar:</a:t>
                </a:r>
                <a:endParaRPr lang="es-ES_tradnl" b="1" dirty="0"/>
              </a:p>
              <a:p>
                <a:pPr lvl="1"/>
                <a:r>
                  <a:rPr lang="es-ES_tradnl" sz="2800" b="1" dirty="0"/>
                  <a:t>Distancia estandarizada: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s-ES" sz="2800" b="1" i="1" baseline="-25000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s-E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num>
                      <m:den>
                        <m:r>
                          <a:rPr lang="es-ES" sz="2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s-E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800" b="1" i="1" baseline="-25000" smtClean="0">
                            <a:latin typeface="Cambria Math" panose="020405030504060302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s-ES_tradnl" sz="2800" b="1" dirty="0"/>
              </a:p>
            </p:txBody>
          </p:sp>
        </mc:Choice>
        <mc:Fallback xmlns="">
          <p:sp>
            <p:nvSpPr>
              <p:cNvPr id="6" name="Marcador de contenido 5">
                <a:extLst>
                  <a:ext uri="{FF2B5EF4-FFF2-40B4-BE49-F238E27FC236}">
                    <a16:creationId xmlns:a16="http://schemas.microsoft.com/office/drawing/2014/main" id="{DD14F396-80E4-1745-991F-CE620B5710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7" t="-233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B57E625-FD53-4242-861B-495C3C5336EE}"/>
              </a:ext>
            </a:extLst>
          </p:cNvPr>
          <p:cNvCxnSpPr/>
          <p:nvPr/>
        </p:nvCxnSpPr>
        <p:spPr>
          <a:xfrm>
            <a:off x="5758712" y="4411001"/>
            <a:ext cx="15765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60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F64CF-9EFE-4447-9047-2ABBCD8F3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Distancia Euclidiana estandarizada ejemplo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2FE2EB-B0DC-A949-9B89-3BAB12507C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Con los datos de la tabla 1.4 del libro de </a:t>
            </a:r>
            <a:r>
              <a:rPr lang="es-ES_tradnl" dirty="0" err="1"/>
              <a:t>Manly</a:t>
            </a:r>
            <a:r>
              <a:rPr lang="es-ES_tradnl" dirty="0"/>
              <a:t> (2005) sobre datos en varias especies de canidos se construirá una tabla de datos estandarizados y una matriz de distancias euclidianas.</a:t>
            </a:r>
          </a:p>
          <a:p>
            <a:r>
              <a:rPr lang="es-ES_tradnl" dirty="0"/>
              <a:t>Los datos son de 6 mediciones mandibulares en 7 especies de canidos.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0F8E22B-8A3B-A648-8746-77BFD5602A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988421"/>
            <a:ext cx="5772250" cy="3175945"/>
          </a:xfrm>
        </p:spPr>
      </p:pic>
    </p:spTree>
    <p:extLst>
      <p:ext uri="{BB962C8B-B14F-4D97-AF65-F5344CB8AC3E}">
        <p14:creationId xmlns:p14="http://schemas.microsoft.com/office/powerpoint/2010/main" val="207765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1B1CA-EE54-DA48-A3F6-B2F1908E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398"/>
          </a:xfrm>
        </p:spPr>
        <p:txBody>
          <a:bodyPr/>
          <a:lstStyle/>
          <a:p>
            <a:r>
              <a:rPr lang="es-ES_tradnl" dirty="0"/>
              <a:t>Ejemplo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0B7EC321-F83C-AE47-AEF8-D9C3B86B9ED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046" y="1253330"/>
                <a:ext cx="6828692" cy="5428823"/>
              </a:xfrm>
            </p:spPr>
            <p:txBody>
              <a:bodyPr/>
              <a:lstStyle/>
              <a:p>
                <a:r>
                  <a:rPr lang="es-ES_tradnl" dirty="0"/>
                  <a:t>Si obtenemos la media de cada variable mandibular y tomamos la distancia estandarizada de cada observación tendremos la siguiente tabla:</a:t>
                </a:r>
              </a:p>
              <a:p>
                <a:r>
                  <a:rPr lang="es-ES_tradnl" dirty="0"/>
                  <a:t>Por ejemplo para X</a:t>
                </a:r>
                <a:r>
                  <a:rPr lang="es-ES_tradnl" baseline="-25000" dirty="0"/>
                  <a:t>1 </a:t>
                </a:r>
                <a:r>
                  <a:rPr lang="es-ES_tradnl" dirty="0"/>
                  <a:t>la media es : 10.486 mm; y la desviación estándar: 1.697.</a:t>
                </a:r>
              </a:p>
              <a:p>
                <a:r>
                  <a:rPr lang="es-ES_tradnl" dirty="0"/>
                  <a:t>El primer valor se obtendrá de la distancia: </a:t>
                </a:r>
              </a:p>
              <a:p>
                <a:r>
                  <a:rPr lang="es-ES_tradn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s-ES" i="1" baseline="-25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dirty="0"/>
                  <a:t> =  (9.7-10.486)/1.697 =-0.46 para el perro moderno, y (8.1-10.486)/1.697 =-1.41 para el chacal dorado, y así hasta terminar la tabla. 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0B7EC321-F83C-AE47-AEF8-D9C3B86B9E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046" y="1253330"/>
                <a:ext cx="6828692" cy="5428823"/>
              </a:xfrm>
              <a:blipFill>
                <a:blip r:embed="rId2"/>
                <a:stretch>
                  <a:fillRect l="-1487" t="-1869" r="-297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3B9A36D-42FA-AE4E-BB42-6BA9DC8497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1443093">
            <a:off x="7357666" y="3958878"/>
            <a:ext cx="4687392" cy="2533996"/>
          </a:xfr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0BC1C48-0175-F449-B62F-CF9F9A37EFD0}"/>
              </a:ext>
            </a:extLst>
          </p:cNvPr>
          <p:cNvCxnSpPr/>
          <p:nvPr/>
        </p:nvCxnSpPr>
        <p:spPr>
          <a:xfrm>
            <a:off x="1135118" y="4309241"/>
            <a:ext cx="1576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5AA00DB7-EFE6-A641-8177-8111F91C5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92" y="1016000"/>
            <a:ext cx="5305207" cy="2149231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B023D0E-5DA9-9D4A-937B-C8169EB0A35A}"/>
              </a:ext>
            </a:extLst>
          </p:cNvPr>
          <p:cNvCxnSpPr>
            <a:cxnSpLocks/>
          </p:cNvCxnSpPr>
          <p:nvPr/>
        </p:nvCxnSpPr>
        <p:spPr>
          <a:xfrm flipV="1">
            <a:off x="3381591" y="1534510"/>
            <a:ext cx="4995154" cy="14661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>
            <a:extLst>
              <a:ext uri="{FF2B5EF4-FFF2-40B4-BE49-F238E27FC236}">
                <a16:creationId xmlns:a16="http://schemas.microsoft.com/office/drawing/2014/main" id="{E9F958BB-C56E-254A-A343-22A626FAA176}"/>
              </a:ext>
            </a:extLst>
          </p:cNvPr>
          <p:cNvCxnSpPr/>
          <p:nvPr/>
        </p:nvCxnSpPr>
        <p:spPr>
          <a:xfrm flipV="1">
            <a:off x="2119745" y="1939636"/>
            <a:ext cx="6162407" cy="2521528"/>
          </a:xfrm>
          <a:prstGeom prst="bentConnector3">
            <a:avLst>
              <a:gd name="adj1" fmla="val 74955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3C3725D-CAF3-584E-BE85-8028ABC0EC55}"/>
              </a:ext>
            </a:extLst>
          </p:cNvPr>
          <p:cNvCxnSpPr>
            <a:cxnSpLocks/>
          </p:cNvCxnSpPr>
          <p:nvPr/>
        </p:nvCxnSpPr>
        <p:spPr>
          <a:xfrm>
            <a:off x="6691745" y="4700035"/>
            <a:ext cx="268778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66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906A3-093C-9947-9BF9-A023826B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Matriz de distancias euclidianas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54FB38-546C-F448-A0FB-EE6024580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579" y="1825625"/>
            <a:ext cx="5833241" cy="4351338"/>
          </a:xfrm>
        </p:spPr>
        <p:txBody>
          <a:bodyPr/>
          <a:lstStyle/>
          <a:p>
            <a:r>
              <a:rPr lang="es-ES_tradnl" dirty="0"/>
              <a:t>Finalmente se obtienen las distancias euclidianas entre todos los puntos comparando entre cada especie las 6 mediciones por la formula: 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/>
              <a:t>Esta es la matriz de distancias euclidianas estandarizadas entre las especies</a:t>
            </a:r>
          </a:p>
          <a:p>
            <a:endParaRPr lang="es-ES_tradn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639041E-74A7-8442-A054-F4DB9C24D9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422972">
            <a:off x="6172202" y="3966562"/>
            <a:ext cx="5928082" cy="252631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1A7A92-437F-9D4D-BA32-D0EF163AC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648" y="2088384"/>
            <a:ext cx="2365590" cy="1031155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8574B12-A2C6-8A48-9BA3-37568F4C34E6}"/>
              </a:ext>
            </a:extLst>
          </p:cNvPr>
          <p:cNvCxnSpPr>
            <a:endCxn id="5" idx="1"/>
          </p:cNvCxnSpPr>
          <p:nvPr/>
        </p:nvCxnSpPr>
        <p:spPr>
          <a:xfrm flipV="1">
            <a:off x="5276193" y="2603962"/>
            <a:ext cx="2372455" cy="7067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934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1771</Words>
  <Application>Microsoft Macintosh PowerPoint</Application>
  <PresentationFormat>Panorámica</PresentationFormat>
  <Paragraphs>192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Tema de Office</vt:lpstr>
      <vt:lpstr>6. Distancias multivariadas </vt:lpstr>
      <vt:lpstr>Distancias multivariadas</vt:lpstr>
      <vt:lpstr>Distancias multivariadas</vt:lpstr>
      <vt:lpstr>Distancia Euclidiana:</vt:lpstr>
      <vt:lpstr>Distancia Euclidiana en 3 y en “n” dimensiones.</vt:lpstr>
      <vt:lpstr>Distancias Euclidianas estandarizadas</vt:lpstr>
      <vt:lpstr>Distancia Euclidiana estandarizada ejemplo</vt:lpstr>
      <vt:lpstr>Ejemplo</vt:lpstr>
      <vt:lpstr>Matriz de distancias euclidianas</vt:lpstr>
      <vt:lpstr>Algunas medidas derivadas de la euclidiana presentes en Past.</vt:lpstr>
      <vt:lpstr>Distancias entre poblaciones y puntos</vt:lpstr>
      <vt:lpstr>Distancia de Mahalanobis</vt:lpstr>
      <vt:lpstr>Distancia de Mahalanobis</vt:lpstr>
      <vt:lpstr>Comparación de distancias de Penrose y Mahalanobis</vt:lpstr>
      <vt:lpstr>Distancias basadas en proporciones</vt:lpstr>
      <vt:lpstr>Distancias basadas en proporciones</vt:lpstr>
      <vt:lpstr>Distancias genéticas en Past</vt:lpstr>
      <vt:lpstr>Distancias para datos de presencia-ausencia (nominales).</vt:lpstr>
      <vt:lpstr>Tabla de contingencia</vt:lpstr>
      <vt:lpstr>Índices con datos presencia ausencia</vt:lpstr>
      <vt:lpstr>Otros índices de presencia ausencia en Past</vt:lpstr>
      <vt:lpstr>Otras distancias disponibles en Past</vt:lpstr>
      <vt:lpstr>Otras distancias disponibles en Past</vt:lpstr>
      <vt:lpstr>Índices disponibles en Past</vt:lpstr>
      <vt:lpstr>Cluster en Past </vt:lpstr>
      <vt:lpstr>Cluster en Past</vt:lpstr>
      <vt:lpstr>Cluster en Past</vt:lpstr>
      <vt:lpstr>Clusters binarios</vt:lpstr>
      <vt:lpstr>Clusters binarios</vt:lpstr>
      <vt:lpstr>Prueba de Mantel</vt:lpstr>
      <vt:lpstr>Prueba de Mantel.</vt:lpstr>
      <vt:lpstr>Prueba de Mantel:</vt:lpstr>
      <vt:lpstr>Prueba de Mantel en Past </vt:lpstr>
      <vt:lpstr>Prueba de Mantel </vt:lpstr>
      <vt:lpstr>Tarea 3</vt:lpstr>
      <vt:lpstr>Tarea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Álgebra Matricial 2</dc:title>
  <dc:creator>Microsoft Office User</dc:creator>
  <cp:lastModifiedBy>Microsoft Office User</cp:lastModifiedBy>
  <cp:revision>104</cp:revision>
  <dcterms:created xsi:type="dcterms:W3CDTF">2020-08-16T23:31:45Z</dcterms:created>
  <dcterms:modified xsi:type="dcterms:W3CDTF">2020-09-03T18:53:01Z</dcterms:modified>
</cp:coreProperties>
</file>