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F284-A4CE-4DB8-BDD0-EC341DAB3D73}" type="datetimeFigureOut">
              <a:rPr lang="es-MX" smtClean="0"/>
              <a:t>03/06/2020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6153-9F2E-4562-BEE1-FB540542DB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46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F284-A4CE-4DB8-BDD0-EC341DAB3D73}" type="datetimeFigureOut">
              <a:rPr lang="es-MX" smtClean="0"/>
              <a:t>03/06/2020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6153-9F2E-4562-BEE1-FB540542DB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026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F284-A4CE-4DB8-BDD0-EC341DAB3D73}" type="datetimeFigureOut">
              <a:rPr lang="es-MX" smtClean="0"/>
              <a:t>03/06/2020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6153-9F2E-4562-BEE1-FB540542DB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422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F284-A4CE-4DB8-BDD0-EC341DAB3D73}" type="datetimeFigureOut">
              <a:rPr lang="es-MX" smtClean="0"/>
              <a:t>03/06/2020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6153-9F2E-4562-BEE1-FB540542DB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483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F284-A4CE-4DB8-BDD0-EC341DAB3D73}" type="datetimeFigureOut">
              <a:rPr lang="es-MX" smtClean="0"/>
              <a:t>03/06/2020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6153-9F2E-4562-BEE1-FB540542DB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0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F284-A4CE-4DB8-BDD0-EC341DAB3D73}" type="datetimeFigureOut">
              <a:rPr lang="es-MX" smtClean="0"/>
              <a:t>03/06/2020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6153-9F2E-4562-BEE1-FB540542DB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543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F284-A4CE-4DB8-BDD0-EC341DAB3D73}" type="datetimeFigureOut">
              <a:rPr lang="es-MX" smtClean="0"/>
              <a:t>03/06/2020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6153-9F2E-4562-BEE1-FB540542DB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662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F284-A4CE-4DB8-BDD0-EC341DAB3D73}" type="datetimeFigureOut">
              <a:rPr lang="es-MX" smtClean="0"/>
              <a:t>03/06/2020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6153-9F2E-4562-BEE1-FB540542DB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633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F284-A4CE-4DB8-BDD0-EC341DAB3D73}" type="datetimeFigureOut">
              <a:rPr lang="es-MX" smtClean="0"/>
              <a:t>03/06/2020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6153-9F2E-4562-BEE1-FB540542DB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090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F284-A4CE-4DB8-BDD0-EC341DAB3D73}" type="datetimeFigureOut">
              <a:rPr lang="es-MX" smtClean="0"/>
              <a:t>03/06/2020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6153-9F2E-4562-BEE1-FB540542DB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736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F284-A4CE-4DB8-BDD0-EC341DAB3D73}" type="datetimeFigureOut">
              <a:rPr lang="es-MX" smtClean="0"/>
              <a:t>03/06/2020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6153-9F2E-4562-BEE1-FB540542DB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404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EF284-A4CE-4DB8-BDD0-EC341DAB3D73}" type="datetimeFigureOut">
              <a:rPr lang="es-MX" smtClean="0"/>
              <a:t>03/06/2020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66153-9F2E-4562-BEE1-FB540542DB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166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Ordenamiento 1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Humberto </a:t>
            </a:r>
            <a:r>
              <a:rPr lang="es-MX" dirty="0" err="1" smtClean="0"/>
              <a:t>Suzán</a:t>
            </a:r>
            <a:r>
              <a:rPr lang="es-MX" dirty="0" smtClean="0"/>
              <a:t> </a:t>
            </a:r>
            <a:r>
              <a:rPr lang="es-MX" dirty="0" err="1" smtClean="0"/>
              <a:t>Azpiri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1803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CorP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Si considero a la matriz Z de componentes principales</a:t>
            </a:r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Puedo ver sus </a:t>
            </a:r>
            <a:r>
              <a:rPr lang="es-MX" dirty="0" err="1" smtClean="0"/>
              <a:t>eigenvalores</a:t>
            </a:r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Y los componentes principales nos darán las coordenadas principales de la matriz de distancias o </a:t>
            </a:r>
            <a:r>
              <a:rPr lang="es-MX" dirty="0" err="1" smtClean="0"/>
              <a:t>similaridades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840" y="1825625"/>
            <a:ext cx="1600423" cy="1124107"/>
          </a:xfrm>
          <a:prstGeom prst="rect">
            <a:avLst/>
          </a:prstGeom>
        </p:spPr>
      </p:pic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734" y="3020082"/>
            <a:ext cx="3200847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33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CorP</a:t>
            </a:r>
            <a:r>
              <a:rPr lang="es-MX" dirty="0" smtClean="0"/>
              <a:t> en Past4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Con los datos del archivo Iris marcar las variables a analizar (las cuatro numéricas).</a:t>
            </a:r>
          </a:p>
          <a:p>
            <a:r>
              <a:rPr lang="es-MX" dirty="0" smtClean="0"/>
              <a:t>Seleccionar </a:t>
            </a:r>
            <a:r>
              <a:rPr lang="es-MX" dirty="0" err="1" smtClean="0"/>
              <a:t>Multivariate</a:t>
            </a:r>
            <a:r>
              <a:rPr lang="es-MX" dirty="0" smtClean="0"/>
              <a:t>.</a:t>
            </a:r>
          </a:p>
          <a:p>
            <a:r>
              <a:rPr lang="es-MX" dirty="0" smtClean="0"/>
              <a:t>Posteriormente seleccionar </a:t>
            </a:r>
            <a:r>
              <a:rPr lang="es-MX" dirty="0" err="1" smtClean="0"/>
              <a:t>Ordination</a:t>
            </a:r>
            <a:r>
              <a:rPr lang="es-MX" dirty="0" smtClean="0"/>
              <a:t> y finalmente Principal </a:t>
            </a:r>
            <a:r>
              <a:rPr lang="es-MX" dirty="0" err="1" smtClean="0"/>
              <a:t>Coordinates</a:t>
            </a:r>
            <a:r>
              <a:rPr lang="es-MX" dirty="0" smtClean="0"/>
              <a:t> (</a:t>
            </a:r>
            <a:r>
              <a:rPr lang="es-MX" dirty="0" err="1" smtClean="0"/>
              <a:t>PCoA</a:t>
            </a:r>
            <a:r>
              <a:rPr lang="es-MX" dirty="0" smtClean="0"/>
              <a:t>).</a:t>
            </a:r>
            <a:endParaRPr lang="es-MX" dirty="0"/>
          </a:p>
        </p:txBody>
      </p:sp>
      <p:pic>
        <p:nvPicPr>
          <p:cNvPr id="5" name="Marcador de contenido 4" descr="Untitled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653" y="1027906"/>
            <a:ext cx="5181600" cy="4064648"/>
          </a:xfrm>
        </p:spPr>
      </p:pic>
      <p:cxnSp>
        <p:nvCxnSpPr>
          <p:cNvPr id="7" name="Conector recto de flecha 6"/>
          <p:cNvCxnSpPr/>
          <p:nvPr/>
        </p:nvCxnSpPr>
        <p:spPr>
          <a:xfrm flipV="1">
            <a:off x="4884821" y="1419726"/>
            <a:ext cx="3633537" cy="1997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V="1">
            <a:off x="5221705" y="1825625"/>
            <a:ext cx="2911642" cy="364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672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CorP.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Una vez seleccionadas se pueden ver los pesos de los </a:t>
            </a:r>
            <a:r>
              <a:rPr lang="es-MX" dirty="0" err="1" smtClean="0"/>
              <a:t>eigenvalores</a:t>
            </a:r>
            <a:r>
              <a:rPr lang="es-MX" dirty="0" smtClean="0"/>
              <a:t> y se seleccionan los más importantes (en este caso el primero).</a:t>
            </a:r>
          </a:p>
          <a:p>
            <a:r>
              <a:rPr lang="es-MX" dirty="0" smtClean="0"/>
              <a:t>Se puede escoger el tipo de distancia a utilizar</a:t>
            </a:r>
          </a:p>
          <a:p>
            <a:endParaRPr lang="es-MX" dirty="0"/>
          </a:p>
        </p:txBody>
      </p:sp>
      <p:pic>
        <p:nvPicPr>
          <p:cNvPr id="5" name="Marcador de contenido 4" descr="Principal coordinates analysis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211" y="1027906"/>
            <a:ext cx="5181600" cy="4167607"/>
          </a:xfrm>
        </p:spPr>
      </p:pic>
      <p:cxnSp>
        <p:nvCxnSpPr>
          <p:cNvPr id="7" name="Conector recto de flecha 6"/>
          <p:cNvCxnSpPr/>
          <p:nvPr/>
        </p:nvCxnSpPr>
        <p:spPr>
          <a:xfrm flipV="1">
            <a:off x="5462337" y="1825625"/>
            <a:ext cx="2141621" cy="821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V="1">
            <a:off x="5414211" y="2093495"/>
            <a:ext cx="4740442" cy="2358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17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CorP.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EL </a:t>
            </a:r>
            <a:r>
              <a:rPr lang="es-MX" dirty="0" err="1" smtClean="0"/>
              <a:t>Scater</a:t>
            </a:r>
            <a:r>
              <a:rPr lang="es-MX" dirty="0" smtClean="0"/>
              <a:t> </a:t>
            </a:r>
            <a:r>
              <a:rPr lang="es-MX" dirty="0" err="1" smtClean="0"/>
              <a:t>plot</a:t>
            </a:r>
            <a:r>
              <a:rPr lang="es-MX" dirty="0" smtClean="0"/>
              <a:t> nos da el ordenamiento gráfico en dos dimensiones (si hay mas de dos se analizan por pares).</a:t>
            </a:r>
          </a:p>
          <a:p>
            <a:r>
              <a:rPr lang="es-MX" dirty="0" smtClean="0"/>
              <a:t>Se pueden etiquetar los casos.</a:t>
            </a:r>
          </a:p>
          <a:p>
            <a:r>
              <a:rPr lang="es-MX" dirty="0" smtClean="0"/>
              <a:t>En este caso las tres especies quedan claramente marcadas.</a:t>
            </a:r>
          </a:p>
          <a:p>
            <a:r>
              <a:rPr lang="es-MX" dirty="0" smtClean="0"/>
              <a:t>EN scores nos dan las coordenadas de cada punto para cada eje</a:t>
            </a:r>
            <a:endParaRPr lang="es-MX" dirty="0"/>
          </a:p>
        </p:txBody>
      </p:sp>
      <p:pic>
        <p:nvPicPr>
          <p:cNvPr id="5" name="Marcador de contenido 4" descr="Principal coordinates analysis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590" y="1690688"/>
            <a:ext cx="5181600" cy="4167607"/>
          </a:xfrm>
        </p:spPr>
      </p:pic>
      <p:cxnSp>
        <p:nvCxnSpPr>
          <p:cNvPr id="7" name="Conector recto de flecha 6"/>
          <p:cNvCxnSpPr/>
          <p:nvPr/>
        </p:nvCxnSpPr>
        <p:spPr>
          <a:xfrm flipV="1">
            <a:off x="5269832" y="2261937"/>
            <a:ext cx="2406315" cy="48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V="1">
            <a:off x="5630779" y="2310063"/>
            <a:ext cx="2743200" cy="3031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289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correspondencias</a:t>
            </a: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Método similar al ACP  pero para datos de conteos.</a:t>
            </a:r>
          </a:p>
          <a:p>
            <a:r>
              <a:rPr lang="es-MX" dirty="0" smtClean="0"/>
              <a:t>Es un método basado en </a:t>
            </a:r>
            <a:r>
              <a:rPr lang="es-MX" dirty="0" err="1" smtClean="0"/>
              <a:t>eigenvectores</a:t>
            </a:r>
            <a:r>
              <a:rPr lang="es-MX" dirty="0" smtClean="0"/>
              <a:t> y </a:t>
            </a:r>
            <a:r>
              <a:rPr lang="es-MX" dirty="0" err="1" smtClean="0"/>
              <a:t>eigenvalores</a:t>
            </a:r>
            <a:r>
              <a:rPr lang="es-MX" dirty="0" smtClean="0"/>
              <a:t> pero puede funcionar con matrices de presencia ausencia y usar distancias de </a:t>
            </a:r>
            <a:r>
              <a:rPr lang="es-MX" dirty="0" err="1" smtClean="0"/>
              <a:t>Jacard</a:t>
            </a:r>
            <a:r>
              <a:rPr lang="es-MX" dirty="0" smtClean="0"/>
              <a:t> o </a:t>
            </a:r>
            <a:r>
              <a:rPr lang="es-MX" dirty="0" err="1" smtClean="0"/>
              <a:t>Sorensen</a:t>
            </a:r>
            <a:r>
              <a:rPr lang="es-MX" dirty="0" smtClean="0"/>
              <a:t>.</a:t>
            </a:r>
          </a:p>
          <a:p>
            <a:r>
              <a:rPr lang="es-MX" dirty="0" smtClean="0"/>
              <a:t>La matriz tiene las distancias de </a:t>
            </a:r>
            <a:r>
              <a:rPr lang="el-GR" dirty="0" smtClean="0"/>
              <a:t>χ</a:t>
            </a:r>
            <a:r>
              <a:rPr lang="es-MX" baseline="30000" dirty="0" smtClean="0"/>
              <a:t>2</a:t>
            </a:r>
            <a:r>
              <a:rPr lang="es-MX" dirty="0" smtClean="0"/>
              <a:t> entre renglones y columnas.</a:t>
            </a:r>
          </a:p>
          <a:p>
            <a:r>
              <a:rPr lang="es-MX" dirty="0" smtClean="0"/>
              <a:t>Este método permite ordenar simultáneamente renglones y columnas de esta matriz de distancias.</a:t>
            </a:r>
          </a:p>
          <a:p>
            <a:r>
              <a:rPr lang="es-MX" dirty="0" smtClean="0"/>
              <a:t>Esté método se desarrollo específicamente para análisis de comunidades vegetales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33499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correspondencia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 un método derivado del análisis de tablas de contingencia y sistemas de clasificación de renglones y columnas.</a:t>
            </a:r>
          </a:p>
          <a:p>
            <a:r>
              <a:rPr lang="es-MX" dirty="0" smtClean="0"/>
              <a:t>Se generó analizando un conjunto de “a” especies (renglones) y “b” sitios (columnas), pudiendo estar el orden de ambos cambiados.</a:t>
            </a:r>
          </a:p>
          <a:p>
            <a:r>
              <a:rPr lang="es-MX" dirty="0" smtClean="0"/>
              <a:t>La correspondencia busca valores de especies (renglones) altamente correlacionadas con sitios (columnas):</a:t>
            </a:r>
            <a:endParaRPr lang="es-MX" dirty="0"/>
          </a:p>
        </p:txBody>
      </p:sp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401" y="4552628"/>
            <a:ext cx="3824899" cy="201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84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correspondencias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Se busca solucionar sistemas de ecuaciones simultáneas maximizando las correlaciones de la siguiente forma (</a:t>
            </a:r>
            <a:r>
              <a:rPr lang="es-MX" dirty="0" err="1" smtClean="0"/>
              <a:t>Manly</a:t>
            </a:r>
            <a:r>
              <a:rPr lang="es-MX" dirty="0" smtClean="0"/>
              <a:t> pág. 193):</a:t>
            </a:r>
            <a:endParaRPr lang="es-MX" dirty="0"/>
          </a:p>
        </p:txBody>
      </p:sp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147" y="2681085"/>
            <a:ext cx="5799221" cy="426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17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Análisis de correspondencias (</a:t>
            </a:r>
            <a:r>
              <a:rPr lang="es-MX" dirty="0" err="1" smtClean="0"/>
              <a:t>McUne</a:t>
            </a:r>
            <a:r>
              <a:rPr lang="es-MX" dirty="0" smtClean="0"/>
              <a:t> </a:t>
            </a:r>
            <a:r>
              <a:rPr lang="es-MX" dirty="0"/>
              <a:t>&amp; </a:t>
            </a:r>
            <a:r>
              <a:rPr lang="es-MX" dirty="0" smtClean="0"/>
              <a:t>Grace </a:t>
            </a:r>
            <a:r>
              <a:rPr lang="es-MX" dirty="0"/>
              <a:t>(2002)</a:t>
            </a:r>
            <a:br>
              <a:rPr lang="es-MX" dirty="0"/>
            </a:b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Si tengo dos sets de ecuaciones simultáneas :</a:t>
            </a:r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El objetivo es maximizar la correspondencia que la defino como:</a:t>
            </a:r>
            <a:endParaRPr lang="es-MX" dirty="0"/>
          </a:p>
        </p:txBody>
      </p:sp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393" y="2415069"/>
            <a:ext cx="4494006" cy="592826"/>
          </a:xfrm>
          <a:prstGeom prst="rect">
            <a:avLst/>
          </a:prstGeom>
        </p:spPr>
      </p:pic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70" y="4215377"/>
            <a:ext cx="2495898" cy="1343212"/>
          </a:xfrm>
          <a:prstGeom prst="rect">
            <a:avLst/>
          </a:prstGeom>
        </p:spPr>
      </p:pic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396" y="4182797"/>
            <a:ext cx="5343194" cy="137579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518568" y="4517651"/>
            <a:ext cx="3207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Con las siguientes restricciones: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37524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correspondencias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La solución matricial involucra (</a:t>
            </a:r>
            <a:r>
              <a:rPr lang="es-MX" dirty="0" err="1" smtClean="0"/>
              <a:t>Manly</a:t>
            </a:r>
            <a:r>
              <a:rPr lang="es-MX" dirty="0" smtClean="0"/>
              <a:t> 2005):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LA solución  de maximizar las correlaciones es encontrar los </a:t>
            </a:r>
            <a:r>
              <a:rPr lang="es-MX" dirty="0" err="1" smtClean="0"/>
              <a:t>eigenvalores</a:t>
            </a:r>
            <a:r>
              <a:rPr lang="es-MX" dirty="0" smtClean="0"/>
              <a:t> de la siguiente matriz:</a:t>
            </a:r>
            <a:endParaRPr lang="es-MX" dirty="0"/>
          </a:p>
        </p:txBody>
      </p:sp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18" y="2434401"/>
            <a:ext cx="4582164" cy="1695687"/>
          </a:xfrm>
          <a:prstGeom prst="rect">
            <a:avLst/>
          </a:prstGeom>
        </p:spPr>
      </p:pic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378" y="5237121"/>
            <a:ext cx="3589866" cy="112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26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correspondencias en </a:t>
            </a:r>
            <a:r>
              <a:rPr lang="es-MX" dirty="0" err="1" smtClean="0"/>
              <a:t>Past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Utilizando los datos de Iris ahora hay que seleccionar en </a:t>
            </a:r>
            <a:r>
              <a:rPr lang="es-MX" dirty="0" err="1" smtClean="0"/>
              <a:t>Multivariate</a:t>
            </a:r>
            <a:r>
              <a:rPr lang="es-MX" dirty="0" smtClean="0"/>
              <a:t>, después </a:t>
            </a:r>
            <a:r>
              <a:rPr lang="es-MX" dirty="0" err="1" smtClean="0"/>
              <a:t>Ordination</a:t>
            </a:r>
            <a:r>
              <a:rPr lang="es-MX" dirty="0" smtClean="0"/>
              <a:t> y finalmente </a:t>
            </a:r>
            <a:r>
              <a:rPr lang="es-MX" dirty="0" err="1" smtClean="0"/>
              <a:t>Correspondence</a:t>
            </a:r>
            <a:r>
              <a:rPr lang="es-MX" dirty="0" smtClean="0"/>
              <a:t>.</a:t>
            </a:r>
          </a:p>
          <a:p>
            <a:r>
              <a:rPr lang="es-MX" dirty="0" smtClean="0"/>
              <a:t>EN </a:t>
            </a:r>
            <a:r>
              <a:rPr lang="es-MX" dirty="0" err="1" smtClean="0"/>
              <a:t>sumary</a:t>
            </a:r>
            <a:r>
              <a:rPr lang="es-MX" dirty="0" smtClean="0"/>
              <a:t> nos da los resultados del </a:t>
            </a:r>
            <a:r>
              <a:rPr lang="es-MX" dirty="0" err="1" smtClean="0"/>
              <a:t>eigenanalisis</a:t>
            </a:r>
            <a:r>
              <a:rPr lang="es-MX" dirty="0" smtClean="0"/>
              <a:t>.</a:t>
            </a:r>
          </a:p>
          <a:p>
            <a:r>
              <a:rPr lang="es-MX" dirty="0" smtClean="0"/>
              <a:t>EL </a:t>
            </a:r>
            <a:r>
              <a:rPr lang="es-MX" dirty="0" err="1" smtClean="0"/>
              <a:t>Scater</a:t>
            </a:r>
            <a:r>
              <a:rPr lang="es-MX" dirty="0" smtClean="0"/>
              <a:t> </a:t>
            </a:r>
            <a:r>
              <a:rPr lang="es-MX" dirty="0" err="1" smtClean="0"/>
              <a:t>plot</a:t>
            </a:r>
            <a:r>
              <a:rPr lang="es-MX" dirty="0" smtClean="0"/>
              <a:t> nos da el ordenamiento que puede ser por renglones (en este caso especies)</a:t>
            </a:r>
            <a:endParaRPr lang="es-MX" dirty="0"/>
          </a:p>
        </p:txBody>
      </p:sp>
      <p:pic>
        <p:nvPicPr>
          <p:cNvPr id="6" name="Marcador de contenido 5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48" y="1952590"/>
            <a:ext cx="5058481" cy="1771897"/>
          </a:xfrm>
        </p:spPr>
      </p:pic>
      <p:pic>
        <p:nvPicPr>
          <p:cNvPr id="7" name="Imagen 6" descr="Correspondence analysi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201" y="3848666"/>
            <a:ext cx="3320332" cy="2736144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 flipV="1">
            <a:off x="5836356" y="2901244"/>
            <a:ext cx="1883845" cy="1162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V="1">
            <a:off x="5136444" y="5125156"/>
            <a:ext cx="5023556" cy="349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396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Diversas técnicas de ordenamiento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Existen múltiples técnicas multivariadas para organizar un grupo de objetos acorde a su estructura multivariada.</a:t>
            </a:r>
          </a:p>
          <a:p>
            <a:r>
              <a:rPr lang="es-MX" dirty="0" smtClean="0"/>
              <a:t>Algunas técnicas de reducción de variables o dimensiones también se utilizan para ordenar los objetos como son: análisis de componentes principales, análisis de factores y el escalamiento multidimensional no métrico.</a:t>
            </a:r>
          </a:p>
          <a:p>
            <a:r>
              <a:rPr lang="es-MX" dirty="0" smtClean="0"/>
              <a:t>Existen otras técnicas cuya única finalidad es el ordenamiento tales como: Ordenamiento polar </a:t>
            </a:r>
            <a:r>
              <a:rPr lang="es-MX" dirty="0" smtClean="0"/>
              <a:t>(conocido como </a:t>
            </a:r>
            <a:r>
              <a:rPr lang="es-MX" dirty="0" err="1" smtClean="0"/>
              <a:t>Bray</a:t>
            </a:r>
            <a:r>
              <a:rPr lang="es-MX" dirty="0" smtClean="0"/>
              <a:t>-Curtis, solo presente en PCORD), </a:t>
            </a:r>
            <a:r>
              <a:rPr lang="es-MX" dirty="0" smtClean="0"/>
              <a:t>Coordenadas principales (similar al escalamiento métrico), análisis de </a:t>
            </a:r>
            <a:r>
              <a:rPr lang="es-MX" dirty="0" smtClean="0"/>
              <a:t>correspondencias y el, </a:t>
            </a:r>
            <a:r>
              <a:rPr lang="es-MX" dirty="0" smtClean="0"/>
              <a:t>análisis de correspondencias libres de tendencias (DECORANA).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291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Correspondencias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También puedo hacer el ordenamiento por columnas (en este caso variables)</a:t>
            </a:r>
          </a:p>
          <a:p>
            <a:r>
              <a:rPr lang="es-MX" dirty="0" smtClean="0"/>
              <a:t>Las coordenadas de especies y variables queda para cada caso en los scores de renglones y columnas.</a:t>
            </a:r>
          </a:p>
          <a:p>
            <a:r>
              <a:rPr lang="es-MX" dirty="0" smtClean="0"/>
              <a:t>Este no es un ejemplo claro de ordenamiento para este problema. El de la tarea es más adecuado.</a:t>
            </a:r>
            <a:endParaRPr lang="es-MX" dirty="0"/>
          </a:p>
        </p:txBody>
      </p:sp>
      <p:pic>
        <p:nvPicPr>
          <p:cNvPr id="5" name="Marcador de contenido 4" descr="Correspondence analysis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22" y="1027906"/>
            <a:ext cx="5181600" cy="4269936"/>
          </a:xfrm>
        </p:spPr>
      </p:pic>
      <p:cxnSp>
        <p:nvCxnSpPr>
          <p:cNvPr id="7" name="Conector recto de flecha 6"/>
          <p:cNvCxnSpPr/>
          <p:nvPr/>
        </p:nvCxnSpPr>
        <p:spPr>
          <a:xfrm>
            <a:off x="4312356" y="2810933"/>
            <a:ext cx="5870222" cy="20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V="1">
            <a:off x="5655733" y="1557867"/>
            <a:ext cx="3093156" cy="2167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37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correspondencias libre de tendencias (DECORANA)</a:t>
            </a: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Este tipo de ordenamiento es un análisis de correspondencias donde hay un procedimiento de normalización de los datos y evitar los arcos que normalmente ocurren en el ordenamiento producto del análisis de correspondencias.</a:t>
            </a:r>
          </a:p>
          <a:p>
            <a:r>
              <a:rPr lang="es-MX" dirty="0" smtClean="0"/>
              <a:t>Fue el método de ordenamiento en ecología más utilizado en los años 90s.</a:t>
            </a:r>
          </a:p>
          <a:p>
            <a:r>
              <a:rPr lang="es-MX" dirty="0" smtClean="0"/>
              <a:t>El proceso </a:t>
            </a:r>
            <a:r>
              <a:rPr lang="es-MX" dirty="0" err="1" smtClean="0"/>
              <a:t>linealia</a:t>
            </a:r>
            <a:r>
              <a:rPr lang="es-MX" dirty="0" smtClean="0"/>
              <a:t> los datos resultantes del análisis de correspondencias y trata de extenderlos evitando </a:t>
            </a:r>
            <a:r>
              <a:rPr lang="es-MX" dirty="0" err="1" smtClean="0"/>
              <a:t>clusters</a:t>
            </a:r>
            <a:r>
              <a:rPr lang="es-MX" dirty="0" smtClean="0"/>
              <a:t> de datos.</a:t>
            </a:r>
          </a:p>
          <a:p>
            <a:r>
              <a:rPr lang="es-MX" dirty="0" smtClean="0"/>
              <a:t>Es un procedimiento ligeramente arbitrario.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9067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DECORANA en </a:t>
            </a:r>
            <a:r>
              <a:rPr lang="es-MX" dirty="0" err="1" smtClean="0"/>
              <a:t>Past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El procedimiento es el mismo que en el </a:t>
            </a:r>
            <a:r>
              <a:rPr lang="es-MX" dirty="0" err="1" smtClean="0"/>
              <a:t>Análsiis</a:t>
            </a:r>
            <a:r>
              <a:rPr lang="es-MX" dirty="0" smtClean="0"/>
              <a:t> de Correspondencias, solo que en el ordenamiento se escoge </a:t>
            </a:r>
            <a:r>
              <a:rPr lang="es-MX" dirty="0" err="1" smtClean="0"/>
              <a:t>detrended</a:t>
            </a:r>
            <a:r>
              <a:rPr lang="es-MX" dirty="0" smtClean="0"/>
              <a:t> </a:t>
            </a:r>
            <a:r>
              <a:rPr lang="es-MX" dirty="0" err="1" smtClean="0"/>
              <a:t>correspondence</a:t>
            </a:r>
            <a:r>
              <a:rPr lang="es-MX" dirty="0" smtClean="0"/>
              <a:t>.</a:t>
            </a:r>
          </a:p>
          <a:p>
            <a:r>
              <a:rPr lang="es-MX" dirty="0" smtClean="0"/>
              <a:t>El resultado directamente nos da la gráfica con el ordenamiento simultáneo de renglones y columnas.</a:t>
            </a:r>
          </a:p>
          <a:p>
            <a:r>
              <a:rPr lang="es-MX" dirty="0" smtClean="0"/>
              <a:t>Los </a:t>
            </a:r>
            <a:r>
              <a:rPr lang="es-MX" dirty="0" err="1" smtClean="0"/>
              <a:t>eigenvalores</a:t>
            </a:r>
            <a:r>
              <a:rPr lang="es-MX" dirty="0" smtClean="0"/>
              <a:t> aparecen en esta diapositiva</a:t>
            </a:r>
            <a:endParaRPr lang="es-MX" dirty="0"/>
          </a:p>
        </p:txBody>
      </p:sp>
      <p:pic>
        <p:nvPicPr>
          <p:cNvPr id="6" name="Marcador de contenido 5" descr="Detrended correspondence analysis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750" y="1027905"/>
            <a:ext cx="6048175" cy="5011651"/>
          </a:xfrm>
        </p:spPr>
      </p:pic>
      <p:cxnSp>
        <p:nvCxnSpPr>
          <p:cNvPr id="8" name="Conector recto de flecha 7"/>
          <p:cNvCxnSpPr/>
          <p:nvPr/>
        </p:nvCxnSpPr>
        <p:spPr>
          <a:xfrm flipV="1">
            <a:off x="4718756" y="4120444"/>
            <a:ext cx="3002844" cy="40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V="1">
            <a:off x="2810933" y="3567289"/>
            <a:ext cx="4041423" cy="1365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V="1">
            <a:off x="4064000" y="3172178"/>
            <a:ext cx="6231467" cy="2619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54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DECORANA</a:t>
            </a:r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Este método se sugiere usar si ya se tiene un conocimiento claro de los sitios y especies a utilizar.</a:t>
            </a:r>
          </a:p>
          <a:p>
            <a:r>
              <a:rPr lang="es-MX" dirty="0" smtClean="0"/>
              <a:t>El análisis de correspondencias nos permitirá extenderlo al análisis de correspondencias canónicas de gran utilidad en estudios ambientales.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76650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TAREA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Realice en PAST con el archivo de especies suiza los tres tipos de ordenamiento vistos en la sesión (coordenadas principales, correspondencias y </a:t>
            </a:r>
            <a:r>
              <a:rPr lang="es-MX" dirty="0" err="1" smtClean="0"/>
              <a:t>decorana</a:t>
            </a:r>
            <a:r>
              <a:rPr lang="es-MX" dirty="0" smtClean="0"/>
              <a:t>)</a:t>
            </a:r>
          </a:p>
          <a:p>
            <a:r>
              <a:rPr lang="es-MX" dirty="0" smtClean="0"/>
              <a:t>Para el análisis de correspondencias y </a:t>
            </a:r>
            <a:r>
              <a:rPr lang="es-MX" dirty="0" err="1" smtClean="0"/>
              <a:t>decorana</a:t>
            </a:r>
            <a:r>
              <a:rPr lang="es-MX" dirty="0" smtClean="0"/>
              <a:t> el ordenamiento debe incluir sitios </a:t>
            </a:r>
            <a:r>
              <a:rPr lang="es-MX" smtClean="0"/>
              <a:t>y especies.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68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Técnicas de ordenamiento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Existe otra técnica de ordenamiento simultáneo en renglones y columnas de una matriz de datos que ordena estos restringidos a una regresión con un tercer conjunto de variables y que se denomina:</a:t>
            </a:r>
          </a:p>
          <a:p>
            <a:r>
              <a:rPr lang="es-MX" dirty="0" smtClean="0"/>
              <a:t> </a:t>
            </a:r>
            <a:r>
              <a:rPr lang="es-MX" dirty="0"/>
              <a:t>A</a:t>
            </a:r>
            <a:r>
              <a:rPr lang="es-MX" dirty="0" smtClean="0"/>
              <a:t>nálisis de correspondencias canónicas (CANOCO). </a:t>
            </a:r>
          </a:p>
          <a:p>
            <a:r>
              <a:rPr lang="es-MX" dirty="0" smtClean="0"/>
              <a:t>Esta técnica se puede concebir como una combinación de un análisis de correspondencias y uno de correlación canónica.</a:t>
            </a:r>
          </a:p>
          <a:p>
            <a:r>
              <a:rPr lang="es-MX" dirty="0" smtClean="0"/>
              <a:t>Esta técnica se verá en la siguiente sesión.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5391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Ordenamiento y clasificación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Existió un viejo conflicto entre las técnicas de ordenamiento y las de clasificación como </a:t>
            </a:r>
            <a:r>
              <a:rPr lang="es-MX" dirty="0" err="1" smtClean="0"/>
              <a:t>cluster</a:t>
            </a:r>
            <a:r>
              <a:rPr lang="es-MX" dirty="0" smtClean="0"/>
              <a:t> o análisis de discriminantes.</a:t>
            </a:r>
          </a:p>
          <a:p>
            <a:r>
              <a:rPr lang="es-MX" dirty="0" smtClean="0"/>
              <a:t>Esta confrontación se originó en la concepción de comunidades bióticas, en el grupo que apoyaba la teoría del </a:t>
            </a:r>
            <a:r>
              <a:rPr lang="es-MX" dirty="0" err="1" smtClean="0"/>
              <a:t>climax</a:t>
            </a:r>
            <a:r>
              <a:rPr lang="es-MX" dirty="0" smtClean="0"/>
              <a:t> (</a:t>
            </a:r>
            <a:r>
              <a:rPr lang="es-MX" dirty="0" err="1" smtClean="0"/>
              <a:t>Clements</a:t>
            </a:r>
            <a:r>
              <a:rPr lang="es-MX" dirty="0" smtClean="0"/>
              <a:t> y sus alumnos) la comunidad era un </a:t>
            </a:r>
            <a:r>
              <a:rPr lang="es-MX" dirty="0" err="1" smtClean="0"/>
              <a:t>supraorganismo</a:t>
            </a:r>
            <a:r>
              <a:rPr lang="es-MX" dirty="0" smtClean="0"/>
              <a:t> dinámico y para estudiarlas se utilizaron técnicas de clasificación (las comunidades existían como entes).</a:t>
            </a:r>
          </a:p>
          <a:p>
            <a:r>
              <a:rPr lang="es-MX" dirty="0" smtClean="0"/>
              <a:t>En </a:t>
            </a:r>
            <a:r>
              <a:rPr lang="es-MX" dirty="0" smtClean="0"/>
              <a:t>contraste en la teoría de gradientes ambientales y del continuo el grupo de </a:t>
            </a:r>
            <a:r>
              <a:rPr lang="es-MX" dirty="0" err="1" smtClean="0"/>
              <a:t>Gleason</a:t>
            </a:r>
            <a:r>
              <a:rPr lang="es-MX" dirty="0" smtClean="0"/>
              <a:t> en los años 40´s utilizaron </a:t>
            </a:r>
            <a:r>
              <a:rPr lang="es-MX" dirty="0" smtClean="0"/>
              <a:t>técnicas de ordenamiento de sitios en base a sus propiedades (no creían en la existencia de las comunidades).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1114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ORDENAMIENTO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Este conflicto también contaminó discusiones sobre la existencia de las especies como entidades.</a:t>
            </a:r>
          </a:p>
          <a:p>
            <a:r>
              <a:rPr lang="es-MX" dirty="0" smtClean="0"/>
              <a:t>El viejo conflicto e clasificación contra ordenamiento se ha superado y ahora se utilizan ambas técnicas para describir comunidades bióticas</a:t>
            </a:r>
            <a:r>
              <a:rPr lang="es-MX" dirty="0" smtClean="0"/>
              <a:t>.</a:t>
            </a:r>
          </a:p>
          <a:p>
            <a:r>
              <a:rPr lang="es-MX" dirty="0" err="1" smtClean="0"/>
              <a:t>McCune</a:t>
            </a:r>
            <a:r>
              <a:rPr lang="es-MX" dirty="0" smtClean="0"/>
              <a:t> &amp; Grace (2002) definen el ordenamiento como simplemente las técnicas para arreglar objetos multidimensionales  en uno o más ejes.</a:t>
            </a:r>
          </a:p>
          <a:p>
            <a:r>
              <a:rPr lang="es-MX" dirty="0" smtClean="0"/>
              <a:t>EL ORDENAMIENTO TAMBIÉN SE REFIERE A LAS COORDENADAS EN UN SISTEMA CARTESIANO.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79771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Ordenamiento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Las técnicas iniciales trataban de ubicar en gradientes (ejes) en forma directa o indirecta los objetos a estudiarse, en especial sitios o unidades </a:t>
            </a:r>
            <a:r>
              <a:rPr lang="es-MX" dirty="0" err="1" smtClean="0"/>
              <a:t>muestrales</a:t>
            </a:r>
            <a:r>
              <a:rPr lang="es-MX" dirty="0" smtClean="0"/>
              <a:t>  que contenían diversas especies.</a:t>
            </a:r>
          </a:p>
          <a:p>
            <a:r>
              <a:rPr lang="es-MX" dirty="0" smtClean="0"/>
              <a:t>En el análisis de gradientes había dos tendencias: Directa, donde las unidades </a:t>
            </a:r>
            <a:r>
              <a:rPr lang="es-MX" dirty="0" err="1" smtClean="0"/>
              <a:t>muestrales</a:t>
            </a:r>
            <a:r>
              <a:rPr lang="es-MX" dirty="0" smtClean="0"/>
              <a:t> se posicionaban acorde a mediciones en factores ambientales.</a:t>
            </a:r>
          </a:p>
          <a:p>
            <a:r>
              <a:rPr lang="es-MX" dirty="0" smtClean="0"/>
              <a:t>EN contraste, los análisis indirectos la </a:t>
            </a:r>
            <a:r>
              <a:rPr lang="es-MX" dirty="0" err="1" smtClean="0"/>
              <a:t>covariación</a:t>
            </a:r>
            <a:r>
              <a:rPr lang="es-MX" dirty="0" smtClean="0"/>
              <a:t> y asociación de unidades </a:t>
            </a:r>
            <a:r>
              <a:rPr lang="es-MX" dirty="0" err="1" smtClean="0"/>
              <a:t>muestrales</a:t>
            </a:r>
            <a:r>
              <a:rPr lang="es-MX" dirty="0" smtClean="0"/>
              <a:t> o especies determinaban la posición en los ejes.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18031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Tipos de ordenamiento, software que lo implementa y citas.</a:t>
            </a:r>
            <a:endParaRPr lang="es-MX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521302"/>
              </p:ext>
            </p:extLst>
          </p:nvPr>
        </p:nvGraphicFramePr>
        <p:xfrm>
          <a:off x="601580" y="1825625"/>
          <a:ext cx="11405935" cy="359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1325">
                  <a:extLst>
                    <a:ext uri="{9D8B030D-6E8A-4147-A177-3AD203B41FA5}">
                      <a16:colId xmlns:a16="http://schemas.microsoft.com/office/drawing/2014/main" val="2097386518"/>
                    </a:ext>
                  </a:extLst>
                </a:gridCol>
                <a:gridCol w="2622884">
                  <a:extLst>
                    <a:ext uri="{9D8B030D-6E8A-4147-A177-3AD203B41FA5}">
                      <a16:colId xmlns:a16="http://schemas.microsoft.com/office/drawing/2014/main" val="1077494498"/>
                    </a:ext>
                  </a:extLst>
                </a:gridCol>
                <a:gridCol w="1728389">
                  <a:extLst>
                    <a:ext uri="{9D8B030D-6E8A-4147-A177-3AD203B41FA5}">
                      <a16:colId xmlns:a16="http://schemas.microsoft.com/office/drawing/2014/main" val="2502659029"/>
                    </a:ext>
                  </a:extLst>
                </a:gridCol>
                <a:gridCol w="1659466">
                  <a:extLst>
                    <a:ext uri="{9D8B030D-6E8A-4147-A177-3AD203B41FA5}">
                      <a16:colId xmlns:a16="http://schemas.microsoft.com/office/drawing/2014/main" val="2325921624"/>
                    </a:ext>
                  </a:extLst>
                </a:gridCol>
                <a:gridCol w="2603871">
                  <a:extLst>
                    <a:ext uri="{9D8B030D-6E8A-4147-A177-3AD203B41FA5}">
                      <a16:colId xmlns:a16="http://schemas.microsoft.com/office/drawing/2014/main" val="107530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ORDENAMIENTO</a:t>
                      </a:r>
                      <a:endParaRPr lang="es-MX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SOFTWARE</a:t>
                      </a:r>
                      <a:endParaRPr lang="es-MX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MANLY (2005)</a:t>
                      </a:r>
                      <a:endParaRPr lang="es-MX" dirty="0"/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PAST4</a:t>
                      </a:r>
                      <a:r>
                        <a:rPr lang="es-MX" baseline="0" dirty="0" smtClean="0"/>
                        <a:t> (2019)</a:t>
                      </a:r>
                      <a:endParaRPr lang="es-MX" dirty="0"/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MCUNE &amp; GRACE (2002)</a:t>
                      </a:r>
                      <a:endParaRPr lang="es-MX" dirty="0"/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303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ACP,</a:t>
                      </a:r>
                      <a:r>
                        <a:rPr lang="es-MX" baseline="0" dirty="0" smtClean="0"/>
                        <a:t> AF.</a:t>
                      </a:r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PAST, JMP, SPSS, PCORD, R</a:t>
                      </a:r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X</a:t>
                      </a:r>
                      <a:endParaRPr lang="es-MX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X</a:t>
                      </a:r>
                      <a:endParaRPr lang="es-MX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X</a:t>
                      </a:r>
                      <a:endParaRPr lang="es-MX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123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ESCALAMIENTO MULT.</a:t>
                      </a:r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PAST, PCORD, R</a:t>
                      </a:r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X</a:t>
                      </a:r>
                      <a:endParaRPr lang="es-MX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X</a:t>
                      </a:r>
                      <a:endParaRPr lang="es-MX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X</a:t>
                      </a:r>
                      <a:endParaRPr lang="es-MX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127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COORDENADAS PRINCIPALES</a:t>
                      </a:r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PAST, R</a:t>
                      </a:r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X</a:t>
                      </a:r>
                      <a:endParaRPr lang="es-MX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X</a:t>
                      </a:r>
                      <a:endParaRPr lang="es-MX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42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AN. CORRESPONDENCIA</a:t>
                      </a:r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PAST, PCORD, R</a:t>
                      </a:r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X</a:t>
                      </a:r>
                      <a:endParaRPr lang="es-MX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X</a:t>
                      </a:r>
                      <a:endParaRPr lang="es-MX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X</a:t>
                      </a:r>
                      <a:endParaRPr lang="es-MX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296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DECORANA</a:t>
                      </a:r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PAST, PCORD, R</a:t>
                      </a:r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X</a:t>
                      </a:r>
                      <a:endParaRPr lang="es-MX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X</a:t>
                      </a:r>
                      <a:endParaRPr lang="es-MX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X</a:t>
                      </a:r>
                      <a:endParaRPr lang="es-MX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682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s-MX" dirty="0" smtClean="0"/>
                        <a:t>CANOCO</a:t>
                      </a:r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PAST, PCORD, R</a:t>
                      </a:r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X</a:t>
                      </a:r>
                      <a:endParaRPr lang="es-MX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X</a:t>
                      </a:r>
                      <a:endParaRPr lang="es-MX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X</a:t>
                      </a:r>
                      <a:endParaRPr lang="es-MX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9737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s-MX" dirty="0" smtClean="0"/>
                        <a:t>CORR. CANONICA</a:t>
                      </a:r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JMP, SPSS, R</a:t>
                      </a:r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X</a:t>
                      </a:r>
                      <a:endParaRPr lang="es-MX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2756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s-MX" dirty="0" smtClean="0"/>
                        <a:t>BRAY-CURTIS.</a:t>
                      </a:r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PCORD,</a:t>
                      </a:r>
                      <a:r>
                        <a:rPr lang="es-MX" baseline="0" dirty="0" smtClean="0"/>
                        <a:t> R</a:t>
                      </a:r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X</a:t>
                      </a:r>
                      <a:endParaRPr lang="es-MX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X</a:t>
                      </a:r>
                      <a:endParaRPr lang="es-MX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036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493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Coordenadas principales (</a:t>
            </a:r>
            <a:r>
              <a:rPr lang="es-MX" dirty="0" err="1" smtClean="0"/>
              <a:t>CorP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Similar al escalamiento multidimensional métrico pero opera con </a:t>
            </a:r>
            <a:r>
              <a:rPr lang="es-MX" dirty="0" err="1" smtClean="0"/>
              <a:t>eigenvectores</a:t>
            </a:r>
            <a:r>
              <a:rPr lang="es-MX" dirty="0" smtClean="0"/>
              <a:t> y </a:t>
            </a:r>
            <a:r>
              <a:rPr lang="es-MX" dirty="0" err="1" smtClean="0"/>
              <a:t>eigenvalores</a:t>
            </a:r>
            <a:r>
              <a:rPr lang="es-MX" dirty="0" smtClean="0"/>
              <a:t> de la matriz de distancias o </a:t>
            </a:r>
            <a:r>
              <a:rPr lang="es-MX" dirty="0" err="1" smtClean="0"/>
              <a:t>similaridades</a:t>
            </a:r>
            <a:r>
              <a:rPr lang="es-MX" dirty="0" smtClean="0"/>
              <a:t> entre las unidades </a:t>
            </a:r>
            <a:r>
              <a:rPr lang="es-MX" dirty="0" err="1" smtClean="0"/>
              <a:t>muestrales</a:t>
            </a:r>
            <a:r>
              <a:rPr lang="es-MX" dirty="0" smtClean="0"/>
              <a:t>.</a:t>
            </a:r>
          </a:p>
          <a:p>
            <a:r>
              <a:rPr lang="es-MX" dirty="0" smtClean="0"/>
              <a:t>El procedimiento de extracción de los </a:t>
            </a:r>
            <a:r>
              <a:rPr lang="es-MX" dirty="0" err="1" smtClean="0"/>
              <a:t>eigenvalores</a:t>
            </a:r>
            <a:r>
              <a:rPr lang="es-MX" dirty="0" smtClean="0"/>
              <a:t> y </a:t>
            </a:r>
            <a:r>
              <a:rPr lang="es-MX" dirty="0" err="1" smtClean="0"/>
              <a:t>eigenvectores</a:t>
            </a:r>
            <a:r>
              <a:rPr lang="es-MX" dirty="0" smtClean="0"/>
              <a:t> es similar al ACP.</a:t>
            </a:r>
          </a:p>
          <a:p>
            <a:r>
              <a:rPr lang="es-MX" dirty="0" smtClean="0"/>
              <a:t>Si se usan distancias euclidianas los resultados del  </a:t>
            </a:r>
            <a:r>
              <a:rPr lang="es-MX" dirty="0" err="1" smtClean="0"/>
              <a:t>CorP</a:t>
            </a:r>
            <a:r>
              <a:rPr lang="es-MX" dirty="0" smtClean="0"/>
              <a:t> son similares a los del ACP.</a:t>
            </a:r>
          </a:p>
          <a:p>
            <a:r>
              <a:rPr lang="es-MX" dirty="0" smtClean="0"/>
              <a:t>Los </a:t>
            </a:r>
            <a:r>
              <a:rPr lang="es-MX" dirty="0" err="1" smtClean="0"/>
              <a:t>eigenvalores</a:t>
            </a:r>
            <a:r>
              <a:rPr lang="es-MX" dirty="0" smtClean="0"/>
              <a:t> también nos dan una medida de la varianza explicada por su correspondiente </a:t>
            </a:r>
            <a:r>
              <a:rPr lang="es-MX" dirty="0" err="1" smtClean="0"/>
              <a:t>eigenvector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097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CorP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Los porcentajes de varianza de los </a:t>
            </a:r>
            <a:r>
              <a:rPr lang="es-MX" dirty="0" err="1" smtClean="0"/>
              <a:t>eigenvalores</a:t>
            </a:r>
            <a:r>
              <a:rPr lang="es-MX" dirty="0" smtClean="0"/>
              <a:t>  en el </a:t>
            </a:r>
            <a:r>
              <a:rPr lang="es-MX" dirty="0" err="1" smtClean="0"/>
              <a:t>CorP</a:t>
            </a:r>
            <a:r>
              <a:rPr lang="es-MX" dirty="0" smtClean="0"/>
              <a:t> se interpretan igual que en el ACP.</a:t>
            </a:r>
          </a:p>
          <a:p>
            <a:r>
              <a:rPr lang="es-MX" dirty="0" smtClean="0"/>
              <a:t>En este caso los n objetos tendrán una matriz de covarianzas de las distancias:</a:t>
            </a:r>
          </a:p>
          <a:p>
            <a:endParaRPr lang="es-MX" dirty="0"/>
          </a:p>
        </p:txBody>
      </p:sp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215" y="3549555"/>
            <a:ext cx="2810267" cy="1857634"/>
          </a:xfrm>
          <a:prstGeom prst="rect">
            <a:avLst/>
          </a:prstGeom>
        </p:spPr>
      </p:pic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" y="3796130"/>
            <a:ext cx="2915057" cy="126700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216116" y="3690967"/>
            <a:ext cx="169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Donde la siguiente matriz tiene los datos originales</a:t>
            </a:r>
            <a:endParaRPr lang="es-MX" dirty="0"/>
          </a:p>
        </p:txBody>
      </p:sp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270" y="4986172"/>
            <a:ext cx="2905530" cy="119079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365067" y="3690967"/>
            <a:ext cx="3245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Y la matriz S tiene las distancias o </a:t>
            </a:r>
            <a:r>
              <a:rPr lang="es-MX" dirty="0" err="1" smtClean="0"/>
              <a:t>similaridades</a:t>
            </a:r>
            <a:endParaRPr lang="es-MX" dirty="0"/>
          </a:p>
        </p:txBody>
      </p:sp>
      <p:cxnSp>
        <p:nvCxnSpPr>
          <p:cNvPr id="10" name="Conector recto de flecha 9"/>
          <p:cNvCxnSpPr>
            <a:endCxn id="6" idx="1"/>
          </p:cNvCxnSpPr>
          <p:nvPr/>
        </p:nvCxnSpPr>
        <p:spPr>
          <a:xfrm flipV="1">
            <a:off x="2959737" y="4291132"/>
            <a:ext cx="256379" cy="9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4436533" y="3796130"/>
            <a:ext cx="18175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>
            <a:off x="10357399" y="4165600"/>
            <a:ext cx="355757" cy="820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9533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1356</Words>
  <Application>Microsoft Office PowerPoint</Application>
  <PresentationFormat>Panorámica</PresentationFormat>
  <Paragraphs>144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de Office</vt:lpstr>
      <vt:lpstr>Ordenamiento 1</vt:lpstr>
      <vt:lpstr>Diversas técnicas de ordenamiento</vt:lpstr>
      <vt:lpstr>Técnicas de ordenamiento</vt:lpstr>
      <vt:lpstr>Ordenamiento y clasificación</vt:lpstr>
      <vt:lpstr>ORDENAMIENTO</vt:lpstr>
      <vt:lpstr>Ordenamiento</vt:lpstr>
      <vt:lpstr>Tipos de ordenamiento, software que lo implementa y citas.</vt:lpstr>
      <vt:lpstr>Coordenadas principales (CorP)</vt:lpstr>
      <vt:lpstr>CorP</vt:lpstr>
      <vt:lpstr>CorP</vt:lpstr>
      <vt:lpstr>CorP en Past4</vt:lpstr>
      <vt:lpstr>CorP.</vt:lpstr>
      <vt:lpstr>CorP.</vt:lpstr>
      <vt:lpstr>Análisis de correspondencias</vt:lpstr>
      <vt:lpstr>Análisis de correspondencia</vt:lpstr>
      <vt:lpstr>Análisis de correspondencias</vt:lpstr>
      <vt:lpstr>Análisis de correspondencias (McUne &amp; Grace (2002) .</vt:lpstr>
      <vt:lpstr>Análisis de correspondencias</vt:lpstr>
      <vt:lpstr>Análisis de correspondencias en Past</vt:lpstr>
      <vt:lpstr>Correspondencias</vt:lpstr>
      <vt:lpstr>Análisis de correspondencias libre de tendencias (DECORANA)</vt:lpstr>
      <vt:lpstr>DECORANA en Past</vt:lpstr>
      <vt:lpstr>DECORANA</vt:lpstr>
      <vt:lpstr>TAREA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Ordenamiento 1</dc:title>
  <dc:creator>524421492584</dc:creator>
  <cp:lastModifiedBy>524421492584</cp:lastModifiedBy>
  <cp:revision>24</cp:revision>
  <dcterms:created xsi:type="dcterms:W3CDTF">2020-06-01T20:33:16Z</dcterms:created>
  <dcterms:modified xsi:type="dcterms:W3CDTF">2020-06-04T02:18:31Z</dcterms:modified>
</cp:coreProperties>
</file>