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4" r:id="rId5"/>
    <p:sldId id="265" r:id="rId6"/>
    <p:sldId id="266" r:id="rId7"/>
    <p:sldId id="257" r:id="rId8"/>
    <p:sldId id="258" r:id="rId9"/>
    <p:sldId id="259" r:id="rId10"/>
    <p:sldId id="260" r:id="rId11"/>
    <p:sldId id="261" r:id="rId12"/>
    <p:sldId id="267" r:id="rId13"/>
    <p:sldId id="268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848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8634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074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2299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274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75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0148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391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621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4883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616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9434-3003-4E97-9FFE-303368499C9C}" type="datetimeFigureOut">
              <a:rPr lang="es-MX" smtClean="0"/>
              <a:t>11/06/2020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6E8A9-DBAC-4F47-BB49-0D42D6FB4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702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bbva.es/wp-content/uploads/2017/05/dat/greenacre_cap24.pdf" TargetMode="External"/><Relationship Id="rId2" Type="http://schemas.openxmlformats.org/officeDocument/2006/relationships/hyperlink" Target="https://www.r-bloggers.com/lang/spanish/431#:~:text=El%20an%C3%A1lisis%20de%20correspondencia%20can%C3%B3nica,una%20serie%20de%20variables%20independientes.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Análisis de correspondencias canónicas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Humberto </a:t>
            </a:r>
            <a:r>
              <a:rPr lang="es-MX" dirty="0" err="1" smtClean="0"/>
              <a:t>Suzán</a:t>
            </a:r>
            <a:r>
              <a:rPr lang="es-MX" dirty="0" smtClean="0"/>
              <a:t> </a:t>
            </a:r>
            <a:r>
              <a:rPr lang="es-MX" dirty="0" err="1" smtClean="0"/>
              <a:t>Azpiri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31534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3338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CANOCO en PAST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199983"/>
            <a:ext cx="5181600" cy="4976980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En la gráfica se </a:t>
            </a:r>
            <a:r>
              <a:rPr lang="es-MX" dirty="0"/>
              <a:t>p</a:t>
            </a:r>
            <a:r>
              <a:rPr lang="es-MX" dirty="0" smtClean="0"/>
              <a:t>uede seleccionar el ordenamiento resultante por renglones (sitios).</a:t>
            </a: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r>
              <a:rPr lang="es-MX" dirty="0" smtClean="0"/>
              <a:t>Posteriormente se puede ver también el ordenamiento por columnas (especies)</a:t>
            </a:r>
          </a:p>
          <a:p>
            <a:endParaRPr lang="es-MX" dirty="0"/>
          </a:p>
          <a:p>
            <a:r>
              <a:rPr lang="es-MX" dirty="0" smtClean="0"/>
              <a:t>En ambas gráficas los ejes son gradientes formados por combinaciones lineales de las variables ambientales.</a:t>
            </a:r>
            <a:endParaRPr lang="es-MX" dirty="0"/>
          </a:p>
        </p:txBody>
      </p:sp>
      <p:pic>
        <p:nvPicPr>
          <p:cNvPr id="5" name="Marcador de contenido 4" descr="Correspondence analysis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979" y="347319"/>
            <a:ext cx="3862137" cy="3182622"/>
          </a:xfrm>
        </p:spPr>
      </p:pic>
      <p:pic>
        <p:nvPicPr>
          <p:cNvPr id="6" name="Imagen 5" descr="Correspondence analysi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979" y="3688472"/>
            <a:ext cx="3862137" cy="3182623"/>
          </a:xfrm>
          <a:prstGeom prst="rect">
            <a:avLst/>
          </a:prstGeom>
        </p:spPr>
      </p:pic>
      <p:cxnSp>
        <p:nvCxnSpPr>
          <p:cNvPr id="7" name="Conector recto de flecha 6"/>
          <p:cNvCxnSpPr/>
          <p:nvPr/>
        </p:nvCxnSpPr>
        <p:spPr>
          <a:xfrm flipV="1">
            <a:off x="5136444" y="1806222"/>
            <a:ext cx="4842934" cy="259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5497689" y="3688472"/>
            <a:ext cx="4481689" cy="1470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819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970"/>
          </a:xfrm>
        </p:spPr>
        <p:txBody>
          <a:bodyPr/>
          <a:lstStyle/>
          <a:p>
            <a:r>
              <a:rPr lang="es-MX" dirty="0" smtClean="0"/>
              <a:t>CANOCO en PAST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179096"/>
            <a:ext cx="5181600" cy="4997867"/>
          </a:xfrm>
        </p:spPr>
        <p:txBody>
          <a:bodyPr/>
          <a:lstStyle/>
          <a:p>
            <a:r>
              <a:rPr lang="es-MX" dirty="0" smtClean="0"/>
              <a:t>Las posiciones relativas de los puntos en el ordenamiento se pueden ver en </a:t>
            </a:r>
            <a:r>
              <a:rPr lang="es-MX" dirty="0" err="1" smtClean="0"/>
              <a:t>Row</a:t>
            </a:r>
            <a:r>
              <a:rPr lang="es-MX" dirty="0" smtClean="0"/>
              <a:t> Scores para los sitios</a:t>
            </a:r>
            <a:r>
              <a:rPr lang="es-MX" dirty="0"/>
              <a:t>.</a:t>
            </a:r>
            <a:endParaRPr lang="es-MX" dirty="0" smtClean="0"/>
          </a:p>
          <a:p>
            <a:endParaRPr lang="es-MX" dirty="0"/>
          </a:p>
          <a:p>
            <a:r>
              <a:rPr lang="es-MX" dirty="0" smtClean="0"/>
              <a:t>En columnas nos dan los pesos relativos de las variables independientes (ambientales).</a:t>
            </a:r>
          </a:p>
          <a:p>
            <a:endParaRPr lang="es-MX" dirty="0" smtClean="0"/>
          </a:p>
          <a:p>
            <a:r>
              <a:rPr lang="es-MX" dirty="0" smtClean="0"/>
              <a:t>También las coordenadas par las variables biológicas.</a:t>
            </a:r>
            <a:endParaRPr lang="es-MX" dirty="0"/>
          </a:p>
        </p:txBody>
      </p:sp>
      <p:pic>
        <p:nvPicPr>
          <p:cNvPr id="5" name="Marcador de contenido 4" descr="Correspondence analysis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905" y="365126"/>
            <a:ext cx="3732635" cy="3075906"/>
          </a:xfrm>
        </p:spPr>
      </p:pic>
      <p:pic>
        <p:nvPicPr>
          <p:cNvPr id="7" name="Imagen 6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108" y="3678029"/>
            <a:ext cx="5134692" cy="2838846"/>
          </a:xfrm>
          <a:prstGeom prst="rect">
            <a:avLst/>
          </a:prstGeom>
        </p:spPr>
      </p:pic>
      <p:cxnSp>
        <p:nvCxnSpPr>
          <p:cNvPr id="6" name="Conector recto de flecha 5"/>
          <p:cNvCxnSpPr/>
          <p:nvPr/>
        </p:nvCxnSpPr>
        <p:spPr>
          <a:xfrm flipV="1">
            <a:off x="5768622" y="677333"/>
            <a:ext cx="2596445" cy="1083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5192889" y="4018844"/>
            <a:ext cx="1026219" cy="587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V="1">
            <a:off x="5192889" y="5779911"/>
            <a:ext cx="925689" cy="67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7534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TAREA</a:t>
            </a:r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846689" cy="4351338"/>
          </a:xfrm>
        </p:spPr>
        <p:txBody>
          <a:bodyPr>
            <a:normAutofit fontScale="92500"/>
          </a:bodyPr>
          <a:lstStyle/>
          <a:p>
            <a:r>
              <a:rPr lang="es-MX" dirty="0" smtClean="0"/>
              <a:t>En el archivo vegetación y suelo de Excel hacer un análisis de correlación canónica.</a:t>
            </a:r>
          </a:p>
          <a:p>
            <a:r>
              <a:rPr lang="es-MX" dirty="0" smtClean="0"/>
              <a:t>Los renglones son sitios.</a:t>
            </a:r>
          </a:p>
          <a:p>
            <a:r>
              <a:rPr lang="es-MX" dirty="0" smtClean="0"/>
              <a:t>Las columnas etiquetadas con X son tipos de suelos.</a:t>
            </a:r>
          </a:p>
          <a:p>
            <a:r>
              <a:rPr lang="es-MX" dirty="0" smtClean="0"/>
              <a:t>Las columnas con Y son tipos de vegetación </a:t>
            </a:r>
            <a:endParaRPr lang="es-MX" dirty="0"/>
          </a:p>
        </p:txBody>
      </p:sp>
      <p:pic>
        <p:nvPicPr>
          <p:cNvPr id="8" name="Marcador de contenido 7" descr="variables de vegetacion y suelo - Excel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201" y="1902513"/>
            <a:ext cx="6908800" cy="3719354"/>
          </a:xfrm>
        </p:spPr>
      </p:pic>
      <p:cxnSp>
        <p:nvCxnSpPr>
          <p:cNvPr id="10" name="Conector recto de flecha 9"/>
          <p:cNvCxnSpPr/>
          <p:nvPr/>
        </p:nvCxnSpPr>
        <p:spPr>
          <a:xfrm flipV="1">
            <a:off x="4131733" y="3025422"/>
            <a:ext cx="2111023" cy="158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V="1">
            <a:off x="4154311" y="3172178"/>
            <a:ext cx="3928533" cy="24496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6415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TAREA</a:t>
            </a:r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Considerar las variables X (tipos de suelo) como independientes.</a:t>
            </a:r>
          </a:p>
          <a:p>
            <a:r>
              <a:rPr lang="es-MX" dirty="0" smtClean="0"/>
              <a:t>Los significados de las </a:t>
            </a:r>
            <a:r>
              <a:rPr lang="es-MX" dirty="0" err="1" smtClean="0"/>
              <a:t>Xs</a:t>
            </a:r>
            <a:r>
              <a:rPr lang="es-MX" dirty="0" smtClean="0"/>
              <a:t> y </a:t>
            </a:r>
            <a:r>
              <a:rPr lang="es-MX" dirty="0" err="1" smtClean="0"/>
              <a:t>Ys</a:t>
            </a:r>
            <a:r>
              <a:rPr lang="es-MX" dirty="0" smtClean="0"/>
              <a:t> es:</a:t>
            </a:r>
            <a:endParaRPr lang="es-MX" dirty="0"/>
          </a:p>
        </p:txBody>
      </p:sp>
      <p:pic>
        <p:nvPicPr>
          <p:cNvPr id="7" name="Imagen 6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522" y="3147973"/>
            <a:ext cx="6134956" cy="562053"/>
          </a:xfrm>
          <a:prstGeom prst="rect">
            <a:avLst/>
          </a:prstGeom>
        </p:spPr>
      </p:pic>
      <p:pic>
        <p:nvPicPr>
          <p:cNvPr id="8" name="Imagen 7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785" y="3710026"/>
            <a:ext cx="6039693" cy="10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541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CANOCO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Descripciones de esta técnica se encuentran en:</a:t>
            </a:r>
          </a:p>
          <a:p>
            <a:pPr lvl="1"/>
            <a:r>
              <a:rPr lang="es-MX" dirty="0" smtClean="0"/>
              <a:t>El libro de </a:t>
            </a:r>
            <a:r>
              <a:rPr lang="es-MX" dirty="0" err="1" smtClean="0"/>
              <a:t>Peck</a:t>
            </a:r>
            <a:r>
              <a:rPr lang="es-MX" dirty="0" smtClean="0"/>
              <a:t>, J.L. (2010)., págs. 67-74 (en el archivo de citas)</a:t>
            </a:r>
          </a:p>
          <a:p>
            <a:pPr lvl="1"/>
            <a:r>
              <a:rPr lang="es-MX" dirty="0" smtClean="0"/>
              <a:t>El manual de PAST4 (2019), págs. 110-111.</a:t>
            </a:r>
          </a:p>
          <a:p>
            <a:pPr lvl="1"/>
            <a:r>
              <a:rPr lang="es-MX" dirty="0" smtClean="0"/>
              <a:t>Una descripción completa en el software PCORD 6 (en ayuda).</a:t>
            </a:r>
          </a:p>
          <a:p>
            <a:pPr lvl="1"/>
            <a:r>
              <a:rPr lang="es-MX" dirty="0"/>
              <a:t> </a:t>
            </a:r>
            <a:r>
              <a:rPr lang="es-MX" dirty="0" smtClean="0"/>
              <a:t>En línea en las siguientes páginas </a:t>
            </a:r>
            <a:r>
              <a:rPr lang="es-MX" dirty="0" err="1" smtClean="0"/>
              <a:t>electónicas</a:t>
            </a:r>
            <a:r>
              <a:rPr lang="es-MX" dirty="0" smtClean="0"/>
              <a:t>:</a:t>
            </a:r>
          </a:p>
          <a:p>
            <a:pPr lvl="2"/>
            <a:r>
              <a:rPr lang="es-MX" dirty="0">
                <a:hlinkClick r:id="rId2"/>
              </a:rPr>
              <a:t>https://www.r-bloggers.com/lang/spanish/431#:~:</a:t>
            </a:r>
            <a:r>
              <a:rPr lang="es-MX" dirty="0" smtClean="0">
                <a:hlinkClick r:id="rId2"/>
              </a:rPr>
              <a:t>text=El%20an%C3%A1lisis%20de%20correspondencia%20can%C3%B3nica,una%20serie%20de%20variables%20independientes.</a:t>
            </a:r>
            <a:endParaRPr lang="es-MX" dirty="0" smtClean="0"/>
          </a:p>
          <a:p>
            <a:pPr lvl="2"/>
            <a:r>
              <a:rPr lang="es-MX" dirty="0">
                <a:hlinkClick r:id="rId3"/>
              </a:rPr>
              <a:t>https://www.fbbva.es/wp-content/uploads/2017/05/dat/greenacre_cap24.pdf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07699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Análisis de correspondencias canónicas (CANOCO)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El análisis de correspondencia canónico (CANOCO) es una técnica multivariada que permite simultáneamente realizar un ordenamiento de dos tipos de variables (renglones y columnas de una matriz) condicionada por relaciones lineales con un tercer conjunto de variables.</a:t>
            </a:r>
          </a:p>
          <a:p>
            <a:r>
              <a:rPr lang="es-MX" dirty="0" smtClean="0"/>
              <a:t>Esta técnica maximiza </a:t>
            </a:r>
            <a:r>
              <a:rPr lang="es-MX" dirty="0"/>
              <a:t>la relación entre una serie de variables dependientes y una serie de variables independientes. Esta relación es hecha en base de regresión múltiple</a:t>
            </a:r>
            <a:r>
              <a:rPr lang="es-MX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1640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CANOCO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Es muy común que se utilicen dos matrices; una de variables dependientes (por ejemplo, abundancia de especies en </a:t>
            </a:r>
            <a:r>
              <a:rPr lang="es-MX" dirty="0" err="1"/>
              <a:t>X's</a:t>
            </a:r>
            <a:r>
              <a:rPr lang="es-MX" dirty="0"/>
              <a:t> sitios) y otra de variables independientes o explicativas (por ejemplo, variables climáticas de los </a:t>
            </a:r>
            <a:r>
              <a:rPr lang="es-MX" dirty="0" err="1"/>
              <a:t>X's</a:t>
            </a:r>
            <a:r>
              <a:rPr lang="es-MX" dirty="0"/>
              <a:t> sitios</a:t>
            </a:r>
            <a:r>
              <a:rPr lang="es-MX" dirty="0" smtClean="0"/>
              <a:t>)</a:t>
            </a:r>
          </a:p>
          <a:p>
            <a:r>
              <a:rPr lang="es-MX" dirty="0" smtClean="0"/>
              <a:t>Es una técnica muy utilizada por ecólogos de comunidades vegetales yes na de las más citadas en ecología.</a:t>
            </a:r>
          </a:p>
          <a:p>
            <a:r>
              <a:rPr lang="es-MX" dirty="0" smtClean="0"/>
              <a:t>Generalmente en la primera matriz los renglones son los sitios y columnas las especies (variables dependientes), y en la segunda matriz los renglones siguen siendo los sitios y las columnas son variables ambientales (variables independientes).</a:t>
            </a:r>
          </a:p>
        </p:txBody>
      </p:sp>
    </p:spTree>
    <p:extLst>
      <p:ext uri="{BB962C8B-B14F-4D97-AF65-F5344CB8AC3E}">
        <p14:creationId xmlns:p14="http://schemas.microsoft.com/office/powerpoint/2010/main" val="2923553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CANOCO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</a:t>
            </a:r>
            <a:r>
              <a:rPr lang="es-MX" dirty="0"/>
              <a:t>método presupone seleccionar variables ambientales </a:t>
            </a:r>
            <a:r>
              <a:rPr lang="es-MX" dirty="0" smtClean="0"/>
              <a:t>adecuadas para que el ordenamiento sea adecuado.</a:t>
            </a:r>
          </a:p>
          <a:p>
            <a:r>
              <a:rPr lang="es-MX" dirty="0" smtClean="0"/>
              <a:t>Es </a:t>
            </a:r>
            <a:r>
              <a:rPr lang="es-MX" dirty="0"/>
              <a:t>en si un análisis de correspondencias de una matriz sitio/especies donde cada sitio tiene asignada una o más </a:t>
            </a:r>
            <a:r>
              <a:rPr lang="es-MX" dirty="0" smtClean="0"/>
              <a:t>variables </a:t>
            </a:r>
            <a:r>
              <a:rPr lang="es-MX" dirty="0"/>
              <a:t>ambientales</a:t>
            </a:r>
            <a:r>
              <a:rPr lang="es-MX" dirty="0" smtClean="0"/>
              <a:t>.</a:t>
            </a:r>
          </a:p>
          <a:p>
            <a:r>
              <a:rPr lang="es-MX" dirty="0" smtClean="0"/>
              <a:t>EL análisis de correspondencia de la matriz de variables dependientes se restringe por medio de una regresión múltiple con las variables independientes.</a:t>
            </a:r>
          </a:p>
          <a:p>
            <a:r>
              <a:rPr lang="es-MX" dirty="0" smtClean="0"/>
              <a:t>AL igual que el análisis de correspondencias permite ordenar simultáneamente renglones y columnas.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29024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CANOCO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ordenamiento produce ejes que son combinaciones lineales de las variables independientes (ambientales).</a:t>
            </a:r>
          </a:p>
          <a:p>
            <a:r>
              <a:rPr lang="es-MX" dirty="0" smtClean="0"/>
              <a:t>Se </a:t>
            </a:r>
            <a:r>
              <a:rPr lang="es-MX" dirty="0" smtClean="0"/>
              <a:t>puede interpretar como un análisis en gradientes ambientales (ejes) donde se conoce </a:t>
            </a:r>
            <a:r>
              <a:rPr lang="es-MX" i="1" dirty="0" smtClean="0"/>
              <a:t>a priori  </a:t>
            </a:r>
            <a:r>
              <a:rPr lang="es-MX" dirty="0" smtClean="0"/>
              <a:t>las abundancias (o presencia ausencia) de las especies.</a:t>
            </a:r>
          </a:p>
          <a:p>
            <a:r>
              <a:rPr lang="es-MX" dirty="0" smtClean="0"/>
              <a:t>En PAST cada sitio ocupa un renglón en la hoja de cálculo y las variables ambientales (o independientes) deben ser las primeras columnas  en la hoja de cálculo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78464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CANOCO</a:t>
            </a:r>
            <a:endParaRPr lang="es-MX" dirty="0"/>
          </a:p>
        </p:txBody>
      </p:sp>
      <p:pic>
        <p:nvPicPr>
          <p:cNvPr id="4" name="Marcador de contenido 3" descr="Mariposas  [Modo de compatibilidad] - Exce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462" y="2058428"/>
            <a:ext cx="5976402" cy="4053614"/>
          </a:xfrm>
        </p:spPr>
      </p:pic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838200" y="2018131"/>
            <a:ext cx="5181600" cy="4351338"/>
          </a:xfrm>
        </p:spPr>
        <p:txBody>
          <a:bodyPr/>
          <a:lstStyle/>
          <a:p>
            <a:r>
              <a:rPr lang="es-MX" dirty="0" smtClean="0"/>
              <a:t>Como ejercicio se puede tomar el archivo “mariposas” de Excel.</a:t>
            </a:r>
          </a:p>
          <a:p>
            <a:r>
              <a:rPr lang="es-MX" dirty="0" smtClean="0"/>
              <a:t>En este archivo los renglones corresponden a los sitios.</a:t>
            </a:r>
          </a:p>
          <a:p>
            <a:r>
              <a:rPr lang="es-MX" dirty="0" smtClean="0"/>
              <a:t>Las variables independientes (o ambientales) serán las primeras columnas. </a:t>
            </a:r>
            <a:endParaRPr lang="es-MX" dirty="0"/>
          </a:p>
          <a:p>
            <a:r>
              <a:rPr lang="es-MX" dirty="0" smtClean="0"/>
              <a:t>Las variables biológicas (en este caso &amp; PGI) serán las ultimas columnas</a:t>
            </a:r>
            <a:endParaRPr lang="es-MX" dirty="0"/>
          </a:p>
        </p:txBody>
      </p:sp>
      <p:cxnSp>
        <p:nvCxnSpPr>
          <p:cNvPr id="3" name="Conector recto de flecha 2"/>
          <p:cNvCxnSpPr/>
          <p:nvPr/>
        </p:nvCxnSpPr>
        <p:spPr>
          <a:xfrm flipV="1">
            <a:off x="5746044" y="3465689"/>
            <a:ext cx="1343378" cy="835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V="1">
            <a:off x="5700889" y="3567289"/>
            <a:ext cx="3431822" cy="2054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25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CANOCO en PAST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En </a:t>
            </a:r>
            <a:r>
              <a:rPr lang="es-MX" dirty="0" err="1" smtClean="0"/>
              <a:t>past</a:t>
            </a:r>
            <a:r>
              <a:rPr lang="es-MX" dirty="0" smtClean="0"/>
              <a:t> se pueden nombrar los renglones y columnas para facilitar el ordenamiento.</a:t>
            </a:r>
          </a:p>
          <a:p>
            <a:r>
              <a:rPr lang="es-MX" dirty="0" smtClean="0"/>
              <a:t>Se pueden nombrar el los atributos de renglones y columnas.</a:t>
            </a:r>
          </a:p>
          <a:p>
            <a:r>
              <a:rPr lang="es-MX" dirty="0" smtClean="0"/>
              <a:t>Finalmente se señalan todas las columnas.</a:t>
            </a:r>
          </a:p>
          <a:p>
            <a:r>
              <a:rPr lang="es-MX" dirty="0" smtClean="0"/>
              <a:t>En “</a:t>
            </a:r>
            <a:r>
              <a:rPr lang="es-MX" dirty="0" err="1" smtClean="0"/>
              <a:t>Multivariate</a:t>
            </a:r>
            <a:r>
              <a:rPr lang="es-MX" dirty="0" smtClean="0"/>
              <a:t>” se selecciona “</a:t>
            </a:r>
            <a:r>
              <a:rPr lang="es-MX" dirty="0" err="1" smtClean="0"/>
              <a:t>Ordination</a:t>
            </a:r>
            <a:r>
              <a:rPr lang="es-MX" dirty="0" smtClean="0"/>
              <a:t>” y Canonical </a:t>
            </a:r>
            <a:r>
              <a:rPr lang="es-MX" dirty="0" err="1" smtClean="0"/>
              <a:t>Correspondence</a:t>
            </a:r>
            <a:endParaRPr lang="es-MX" dirty="0"/>
          </a:p>
        </p:txBody>
      </p:sp>
      <p:pic>
        <p:nvPicPr>
          <p:cNvPr id="5" name="Marcador de contenido 4" descr="Untitled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81605"/>
            <a:ext cx="5181600" cy="3839378"/>
          </a:xfrm>
        </p:spPr>
      </p:pic>
      <p:cxnSp>
        <p:nvCxnSpPr>
          <p:cNvPr id="6" name="Conector recto de flecha 5"/>
          <p:cNvCxnSpPr/>
          <p:nvPr/>
        </p:nvCxnSpPr>
        <p:spPr>
          <a:xfrm flipV="1">
            <a:off x="4899378" y="2664178"/>
            <a:ext cx="1422400" cy="1061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5542844" y="2393244"/>
            <a:ext cx="2359378" cy="3364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042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CANOCO en PAST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El programa pide seleccionar el numero de variables ambientales que siempre serán las primeras columnas.</a:t>
            </a: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r>
              <a:rPr lang="es-MX" dirty="0" smtClean="0"/>
              <a:t>En los resultados </a:t>
            </a:r>
            <a:r>
              <a:rPr lang="es-MX" dirty="0" smtClean="0"/>
              <a:t>lo primero que aparece son los </a:t>
            </a:r>
            <a:r>
              <a:rPr lang="es-MX" dirty="0" err="1" smtClean="0"/>
              <a:t>eigenvalores</a:t>
            </a:r>
            <a:r>
              <a:rPr lang="es-MX" dirty="0" smtClean="0"/>
              <a:t> y su porcentaje de variación.</a:t>
            </a:r>
          </a:p>
          <a:p>
            <a:r>
              <a:rPr lang="es-MX" dirty="0" smtClean="0"/>
              <a:t>En este caso solo se necesitan dos ejes.</a:t>
            </a:r>
            <a:endParaRPr lang="es-MX" dirty="0"/>
          </a:p>
        </p:txBody>
      </p:sp>
      <p:pic>
        <p:nvPicPr>
          <p:cNvPr id="5" name="Marcador de contenido 4" descr="Canonical correspondence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802" y="1825625"/>
            <a:ext cx="2791215" cy="1267002"/>
          </a:xfrm>
        </p:spPr>
      </p:pic>
      <p:pic>
        <p:nvPicPr>
          <p:cNvPr id="7" name="Imagen 6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802" y="3486677"/>
            <a:ext cx="4839375" cy="2543530"/>
          </a:xfrm>
          <a:prstGeom prst="rect">
            <a:avLst/>
          </a:prstGeom>
        </p:spPr>
      </p:pic>
      <p:cxnSp>
        <p:nvCxnSpPr>
          <p:cNvPr id="6" name="Conector recto de flecha 5"/>
          <p:cNvCxnSpPr>
            <a:endCxn id="5" idx="1"/>
          </p:cNvCxnSpPr>
          <p:nvPr/>
        </p:nvCxnSpPr>
        <p:spPr>
          <a:xfrm>
            <a:off x="5339644" y="2415822"/>
            <a:ext cx="1041158" cy="43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5531556" y="4267200"/>
            <a:ext cx="2968977" cy="733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6473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572</Words>
  <Application>Microsoft Office PowerPoint</Application>
  <PresentationFormat>Panorámica</PresentationFormat>
  <Paragraphs>61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Análisis de correspondencias canónicas</vt:lpstr>
      <vt:lpstr>CANOCO</vt:lpstr>
      <vt:lpstr>Análisis de correspondencias canónicas (CANOCO)</vt:lpstr>
      <vt:lpstr>CANOCO</vt:lpstr>
      <vt:lpstr>CANOCO</vt:lpstr>
      <vt:lpstr>CANOCO</vt:lpstr>
      <vt:lpstr>CANOCO</vt:lpstr>
      <vt:lpstr>CANOCO en PAST</vt:lpstr>
      <vt:lpstr>CANOCO en PAST</vt:lpstr>
      <vt:lpstr>CANOCO en PAST</vt:lpstr>
      <vt:lpstr>CANOCO en PAST</vt:lpstr>
      <vt:lpstr>TAREA</vt:lpstr>
      <vt:lpstr>TAREA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de correspondencias canónicas</dc:title>
  <dc:creator>524421492584</dc:creator>
  <cp:lastModifiedBy>524421492584</cp:lastModifiedBy>
  <cp:revision>15</cp:revision>
  <dcterms:created xsi:type="dcterms:W3CDTF">2020-06-08T16:19:02Z</dcterms:created>
  <dcterms:modified xsi:type="dcterms:W3CDTF">2020-06-11T15:35:58Z</dcterms:modified>
</cp:coreProperties>
</file>